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38"/>
  </p:notesMasterIdLst>
  <p:sldIdLst>
    <p:sldId id="267" r:id="rId5"/>
    <p:sldId id="276" r:id="rId6"/>
    <p:sldId id="282" r:id="rId7"/>
    <p:sldId id="289" r:id="rId8"/>
    <p:sldId id="290" r:id="rId9"/>
    <p:sldId id="291" r:id="rId10"/>
    <p:sldId id="292" r:id="rId11"/>
    <p:sldId id="293" r:id="rId12"/>
    <p:sldId id="294" r:id="rId13"/>
    <p:sldId id="295" r:id="rId14"/>
    <p:sldId id="296" r:id="rId15"/>
    <p:sldId id="309" r:id="rId16"/>
    <p:sldId id="297" r:id="rId17"/>
    <p:sldId id="298" r:id="rId18"/>
    <p:sldId id="299" r:id="rId19"/>
    <p:sldId id="300" r:id="rId20"/>
    <p:sldId id="301" r:id="rId21"/>
    <p:sldId id="302" r:id="rId22"/>
    <p:sldId id="306" r:id="rId23"/>
    <p:sldId id="303" r:id="rId24"/>
    <p:sldId id="304" r:id="rId25"/>
    <p:sldId id="311" r:id="rId26"/>
    <p:sldId id="312" r:id="rId27"/>
    <p:sldId id="313" r:id="rId28"/>
    <p:sldId id="310" r:id="rId29"/>
    <p:sldId id="314" r:id="rId30"/>
    <p:sldId id="315" r:id="rId31"/>
    <p:sldId id="305" r:id="rId32"/>
    <p:sldId id="316" r:id="rId33"/>
    <p:sldId id="307" r:id="rId34"/>
    <p:sldId id="286" r:id="rId35"/>
    <p:sldId id="308" r:id="rId36"/>
    <p:sldId id="284" r:id="rId37"/>
  </p:sldIdLst>
  <p:sldSz cx="6858000" cy="51435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9DEE9EA-8862-4820-A826-91B1073221A6}">
          <p14:sldIdLst>
            <p14:sldId id="267"/>
            <p14:sldId id="276"/>
            <p14:sldId id="282"/>
            <p14:sldId id="289"/>
            <p14:sldId id="290"/>
            <p14:sldId id="291"/>
            <p14:sldId id="292"/>
            <p14:sldId id="293"/>
            <p14:sldId id="294"/>
            <p14:sldId id="295"/>
            <p14:sldId id="296"/>
            <p14:sldId id="309"/>
            <p14:sldId id="297"/>
            <p14:sldId id="298"/>
            <p14:sldId id="299"/>
            <p14:sldId id="300"/>
            <p14:sldId id="301"/>
            <p14:sldId id="302"/>
            <p14:sldId id="306"/>
            <p14:sldId id="303"/>
            <p14:sldId id="304"/>
            <p14:sldId id="311"/>
            <p14:sldId id="312"/>
            <p14:sldId id="313"/>
            <p14:sldId id="310"/>
            <p14:sldId id="314"/>
            <p14:sldId id="315"/>
            <p14:sldId id="305"/>
            <p14:sldId id="316"/>
            <p14:sldId id="307"/>
            <p14:sldId id="286"/>
            <p14:sldId id="308"/>
            <p14:sldId id="284"/>
          </p14:sldIdLst>
        </p14:section>
      </p14:sectionLst>
    </p:ext>
    <p:ext uri="{EFAFB233-063F-42B5-8137-9DF3F51BA10A}">
      <p15:sldGuideLst xmlns:p15="http://schemas.microsoft.com/office/powerpoint/2012/main">
        <p15:guide id="1" orient="horz" pos="1620" userDrawn="1">
          <p15:clr>
            <a:srgbClr val="A4A3A4"/>
          </p15:clr>
        </p15:guide>
        <p15:guide id="2" orient="horz" pos="144" userDrawn="1">
          <p15:clr>
            <a:srgbClr val="A4A3A4"/>
          </p15:clr>
        </p15:guide>
        <p15:guide id="3" orient="horz" pos="677" userDrawn="1">
          <p15:clr>
            <a:srgbClr val="A4A3A4"/>
          </p15:clr>
        </p15:guide>
        <p15:guide id="4" orient="horz" pos="749" userDrawn="1">
          <p15:clr>
            <a:srgbClr val="A4A3A4"/>
          </p15:clr>
        </p15:guide>
        <p15:guide id="5" orient="horz" pos="2916" userDrawn="1">
          <p15:clr>
            <a:srgbClr val="A4A3A4"/>
          </p15:clr>
        </p15:guide>
        <p15:guide id="6" pos="2160" userDrawn="1">
          <p15:clr>
            <a:srgbClr val="A4A3A4"/>
          </p15:clr>
        </p15:guide>
        <p15:guide id="7" pos="216" userDrawn="1">
          <p15:clr>
            <a:srgbClr val="A4A3A4"/>
          </p15:clr>
        </p15:guide>
        <p15:guide id="8" pos="540" userDrawn="1">
          <p15:clr>
            <a:srgbClr val="A4A3A4"/>
          </p15:clr>
        </p15:guide>
        <p15:guide id="9" pos="4104"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EEEF"/>
    <a:srgbClr val="523394"/>
    <a:srgbClr val="CC6600"/>
    <a:srgbClr val="FF6600"/>
    <a:srgbClr val="CC0000"/>
    <a:srgbClr val="A50021"/>
    <a:srgbClr val="0033CC"/>
    <a:srgbClr val="646464"/>
    <a:srgbClr val="404040"/>
    <a:srgbClr val="E7EAEB"/>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08" autoAdjust="0"/>
    <p:restoredTop sz="75000"/>
  </p:normalViewPr>
  <p:slideViewPr>
    <p:cSldViewPr>
      <p:cViewPr varScale="1">
        <p:scale>
          <a:sx n="106" d="100"/>
          <a:sy n="106" d="100"/>
        </p:scale>
        <p:origin x="880" y="168"/>
      </p:cViewPr>
      <p:guideLst>
        <p:guide orient="horz" pos="1620"/>
        <p:guide orient="horz" pos="144"/>
        <p:guide orient="horz" pos="677"/>
        <p:guide orient="horz" pos="749"/>
        <p:guide orient="horz" pos="2916"/>
        <p:guide pos="2160"/>
        <p:guide pos="216"/>
        <p:guide pos="540"/>
        <p:guide pos="4104"/>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notesViewPr>
    <p:cSldViewPr>
      <p:cViewPr varScale="1">
        <p:scale>
          <a:sx n="82" d="100"/>
          <a:sy n="82" d="100"/>
        </p:scale>
        <p:origin x="3200" y="168"/>
      </p:cViewPr>
      <p:guideLst/>
    </p:cSldViewPr>
  </p:notes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1" Type="http://schemas.openxmlformats.org/officeDocument/2006/relationships/slide" Target="slides/slide17.xml"/><Relationship Id="rId22" Type="http://schemas.openxmlformats.org/officeDocument/2006/relationships/slide" Target="slides/slide18.xml"/><Relationship Id="rId23" Type="http://schemas.openxmlformats.org/officeDocument/2006/relationships/slide" Target="slides/slide19.xml"/><Relationship Id="rId24" Type="http://schemas.openxmlformats.org/officeDocument/2006/relationships/slide" Target="slides/slide20.xml"/><Relationship Id="rId25" Type="http://schemas.openxmlformats.org/officeDocument/2006/relationships/slide" Target="slides/slide21.xml"/><Relationship Id="rId26" Type="http://schemas.openxmlformats.org/officeDocument/2006/relationships/slide" Target="slides/slide22.xml"/><Relationship Id="rId27" Type="http://schemas.openxmlformats.org/officeDocument/2006/relationships/slide" Target="slides/slide23.xml"/><Relationship Id="rId28" Type="http://schemas.openxmlformats.org/officeDocument/2006/relationships/slide" Target="slides/slide24.xml"/><Relationship Id="rId29" Type="http://schemas.openxmlformats.org/officeDocument/2006/relationships/slide" Target="slides/slide25.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slideMaster" Target="slideMasters/slideMaster1.xml"/><Relationship Id="rId5" Type="http://schemas.openxmlformats.org/officeDocument/2006/relationships/slide" Target="slides/slide1.xml"/><Relationship Id="rId30" Type="http://schemas.openxmlformats.org/officeDocument/2006/relationships/slide" Target="slides/slide26.xml"/><Relationship Id="rId31" Type="http://schemas.openxmlformats.org/officeDocument/2006/relationships/slide" Target="slides/slide27.xml"/><Relationship Id="rId32" Type="http://schemas.openxmlformats.org/officeDocument/2006/relationships/slide" Target="slides/slide28.xml"/><Relationship Id="rId9" Type="http://schemas.openxmlformats.org/officeDocument/2006/relationships/slide" Target="slides/slide5.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3" Type="http://schemas.openxmlformats.org/officeDocument/2006/relationships/slide" Target="slides/slide29.xml"/><Relationship Id="rId34" Type="http://schemas.openxmlformats.org/officeDocument/2006/relationships/slide" Target="slides/slide30.xml"/><Relationship Id="rId35" Type="http://schemas.openxmlformats.org/officeDocument/2006/relationships/slide" Target="slides/slide31.xml"/><Relationship Id="rId36" Type="http://schemas.openxmlformats.org/officeDocument/2006/relationships/slide" Target="slides/slide32.xml"/><Relationship Id="rId10" Type="http://schemas.openxmlformats.org/officeDocument/2006/relationships/slide" Target="slides/slide6.xml"/><Relationship Id="rId11" Type="http://schemas.openxmlformats.org/officeDocument/2006/relationships/slide" Target="slides/slide7.xml"/><Relationship Id="rId12" Type="http://schemas.openxmlformats.org/officeDocument/2006/relationships/slide" Target="slides/slide8.xml"/><Relationship Id="rId13" Type="http://schemas.openxmlformats.org/officeDocument/2006/relationships/slide" Target="slides/slide9.xml"/><Relationship Id="rId14" Type="http://schemas.openxmlformats.org/officeDocument/2006/relationships/slide" Target="slides/slide10.xml"/><Relationship Id="rId15" Type="http://schemas.openxmlformats.org/officeDocument/2006/relationships/slide" Target="slides/slide11.xml"/><Relationship Id="rId16" Type="http://schemas.openxmlformats.org/officeDocument/2006/relationships/slide" Target="slides/slide12.xml"/><Relationship Id="rId17" Type="http://schemas.openxmlformats.org/officeDocument/2006/relationships/slide" Target="slides/slide13.xml"/><Relationship Id="rId18" Type="http://schemas.openxmlformats.org/officeDocument/2006/relationships/slide" Target="slides/slide14.xml"/><Relationship Id="rId19" Type="http://schemas.openxmlformats.org/officeDocument/2006/relationships/slide" Target="slides/slide15.xml"/><Relationship Id="rId37" Type="http://schemas.openxmlformats.org/officeDocument/2006/relationships/slide" Target="slides/slide33.xml"/><Relationship Id="rId38" Type="http://schemas.openxmlformats.org/officeDocument/2006/relationships/notesMaster" Target="notesMasters/notesMaster1.xml"/><Relationship Id="rId39" Type="http://schemas.openxmlformats.org/officeDocument/2006/relationships/presProps" Target="presProps.xml"/><Relationship Id="rId40" Type="http://schemas.openxmlformats.org/officeDocument/2006/relationships/viewProps" Target="viewProps.xml"/><Relationship Id="rId41" Type="http://schemas.openxmlformats.org/officeDocument/2006/relationships/theme" Target="theme/theme1.xml"/><Relationship Id="rId42" Type="http://schemas.openxmlformats.org/officeDocument/2006/relationships/tableStyles" Target="tableStyles.xml"/></Relationships>
</file>

<file path=ppt/media/image1.jpg>
</file>

<file path=ppt/media/image10.png>
</file>

<file path=ppt/media/image11.gif>
</file>

<file path=ppt/media/image12.png>
</file>

<file path=ppt/media/image13.png>
</file>

<file path=ppt/media/image2.png>
</file>

<file path=ppt/media/image3.png>
</file>

<file path=ppt/media/image4.jp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706CC10-55F7-D640-8133-E549EEAEF828}" type="datetimeFigureOut">
              <a:rPr lang="en-US" smtClean="0"/>
              <a:t>5/20/15</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02017A2-9849-A84F-983B-C95256F7E31E}" type="slidenum">
              <a:rPr lang="en-US" smtClean="0"/>
              <a:t>‹#›</a:t>
            </a:fld>
            <a:endParaRPr lang="en-US"/>
          </a:p>
        </p:txBody>
      </p:sp>
    </p:spTree>
    <p:extLst>
      <p:ext uri="{BB962C8B-B14F-4D97-AF65-F5344CB8AC3E}">
        <p14:creationId xmlns:p14="http://schemas.microsoft.com/office/powerpoint/2010/main" val="10678545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Words of Affirmation</a:t>
            </a:r>
          </a:p>
          <a:p>
            <a:r>
              <a:rPr lang="en-US" sz="1200" u="none" kern="1200" baseline="0" dirty="0" smtClean="0">
                <a:solidFill>
                  <a:schemeClr val="tx1"/>
                </a:solidFill>
                <a:latin typeface="+mn-lt"/>
                <a:ea typeface="+mn-ea"/>
                <a:cs typeface="+mn-cs"/>
              </a:rPr>
              <a:t>Acts of Service</a:t>
            </a:r>
          </a:p>
          <a:p>
            <a:r>
              <a:rPr lang="en-US" sz="1200" u="none" kern="1200" baseline="0" dirty="0" smtClean="0">
                <a:solidFill>
                  <a:schemeClr val="tx1"/>
                </a:solidFill>
                <a:latin typeface="+mn-lt"/>
                <a:ea typeface="+mn-ea"/>
                <a:cs typeface="+mn-cs"/>
              </a:rPr>
              <a:t>Receiving Gifts</a:t>
            </a:r>
          </a:p>
          <a:p>
            <a:r>
              <a:rPr lang="en-US" sz="1200" u="none" kern="1200" baseline="0" dirty="0" smtClean="0">
                <a:solidFill>
                  <a:schemeClr val="tx1"/>
                </a:solidFill>
                <a:latin typeface="+mn-lt"/>
                <a:ea typeface="+mn-ea"/>
                <a:cs typeface="+mn-cs"/>
              </a:rPr>
              <a:t>Quality Time</a:t>
            </a:r>
          </a:p>
          <a:p>
            <a:r>
              <a:rPr lang="en-US" sz="1200" u="none" kern="1200" baseline="0" dirty="0" smtClean="0">
                <a:solidFill>
                  <a:schemeClr val="tx1"/>
                </a:solidFill>
                <a:latin typeface="+mn-lt"/>
                <a:ea typeface="+mn-ea"/>
                <a:cs typeface="+mn-cs"/>
              </a:rPr>
              <a:t>Physical Touch</a:t>
            </a: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7</a:t>
            </a:fld>
            <a:endParaRPr lang="en-US"/>
          </a:p>
        </p:txBody>
      </p:sp>
    </p:spTree>
    <p:extLst>
      <p:ext uri="{BB962C8B-B14F-4D97-AF65-F5344CB8AC3E}">
        <p14:creationId xmlns:p14="http://schemas.microsoft.com/office/powerpoint/2010/main" val="3521186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What does this have to do with anything?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16</a:t>
            </a:fld>
            <a:endParaRPr lang="en-US"/>
          </a:p>
        </p:txBody>
      </p:sp>
    </p:spTree>
    <p:extLst>
      <p:ext uri="{BB962C8B-B14F-4D97-AF65-F5344CB8AC3E}">
        <p14:creationId xmlns:p14="http://schemas.microsoft.com/office/powerpoint/2010/main" val="19274959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smtClean="0">
                <a:solidFill>
                  <a:schemeClr val="tx1"/>
                </a:solidFill>
                <a:latin typeface="+mn-lt"/>
                <a:ea typeface="+mn-ea"/>
                <a:cs typeface="+mn-cs"/>
              </a:rPr>
              <a:t>What does this have to do with anything?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17</a:t>
            </a:fld>
            <a:endParaRPr lang="en-US"/>
          </a:p>
        </p:txBody>
      </p:sp>
    </p:spTree>
    <p:extLst>
      <p:ext uri="{BB962C8B-B14F-4D97-AF65-F5344CB8AC3E}">
        <p14:creationId xmlns:p14="http://schemas.microsoft.com/office/powerpoint/2010/main" val="10557557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It’s </a:t>
            </a:r>
            <a:r>
              <a:rPr lang="en-US" sz="1200" u="none" kern="1200" baseline="0" dirty="0" smtClean="0">
                <a:solidFill>
                  <a:schemeClr val="tx1"/>
                </a:solidFill>
                <a:latin typeface="+mn-lt"/>
                <a:ea typeface="+mn-ea"/>
                <a:cs typeface="+mn-cs"/>
              </a:rPr>
              <a:t>more important for me to learn to talk to them than for them to learn how to listen to me.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18</a:t>
            </a:fld>
            <a:endParaRPr lang="en-US"/>
          </a:p>
        </p:txBody>
      </p:sp>
    </p:spTree>
    <p:extLst>
      <p:ext uri="{BB962C8B-B14F-4D97-AF65-F5344CB8AC3E}">
        <p14:creationId xmlns:p14="http://schemas.microsoft.com/office/powerpoint/2010/main" val="86154392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Patrick </a:t>
            </a:r>
            <a:r>
              <a:rPr lang="en-US" dirty="0" err="1" smtClean="0"/>
              <a:t>Debois</a:t>
            </a:r>
            <a:r>
              <a:rPr lang="en-US" dirty="0" smtClean="0"/>
              <a:t> has said (jokingly) that we should rename </a:t>
            </a:r>
            <a:r>
              <a:rPr lang="en-US" dirty="0" err="1" smtClean="0"/>
              <a:t>DevOps</a:t>
            </a:r>
            <a:r>
              <a:rPr lang="en-US" dirty="0" smtClean="0"/>
              <a:t> to “common sense”. The problem is, common sense is a relative term.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19</a:t>
            </a:fld>
            <a:endParaRPr lang="en-US"/>
          </a:p>
        </p:txBody>
      </p:sp>
    </p:spTree>
    <p:extLst>
      <p:ext uri="{BB962C8B-B14F-4D97-AF65-F5344CB8AC3E}">
        <p14:creationId xmlns:p14="http://schemas.microsoft.com/office/powerpoint/2010/main" val="12320568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DiSC</a:t>
            </a:r>
            <a:r>
              <a:rPr lang="en-US" baseline="0" dirty="0" smtClean="0"/>
              <a:t> is kind of like Meyers Briggs. I like to use </a:t>
            </a:r>
            <a:r>
              <a:rPr lang="en-US" baseline="0" dirty="0" err="1" smtClean="0"/>
              <a:t>DiSC</a:t>
            </a:r>
            <a:r>
              <a:rPr lang="en-US" baseline="0" dirty="0" smtClean="0"/>
              <a:t> because it’s easier to make a quick assessment (you could be wrong).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20</a:t>
            </a:fld>
            <a:endParaRPr lang="en-US"/>
          </a:p>
        </p:txBody>
      </p:sp>
    </p:spTree>
    <p:extLst>
      <p:ext uri="{BB962C8B-B14F-4D97-AF65-F5344CB8AC3E}">
        <p14:creationId xmlns:p14="http://schemas.microsoft.com/office/powerpoint/2010/main" val="8468111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Someone</a:t>
            </a:r>
            <a:r>
              <a:rPr lang="en-US" baseline="0" dirty="0" smtClean="0"/>
              <a:t> focused on direct is most likely going to respond to Lean and Measurement. They are results-driven. They want to see how the change helps move the ball forward and are also more likely to be influenced by experimentation.</a:t>
            </a:r>
          </a:p>
          <a:p>
            <a:endParaRPr lang="en-US" baseline="0" dirty="0" smtClean="0"/>
          </a:p>
          <a:p>
            <a:r>
              <a:rPr lang="en-US" baseline="0" dirty="0" smtClean="0"/>
              <a:t>Preaching culture or automation won’t necessarily resonate with them – they care less about the “how”</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21</a:t>
            </a:fld>
            <a:endParaRPr lang="en-US"/>
          </a:p>
        </p:txBody>
      </p:sp>
    </p:spTree>
    <p:extLst>
      <p:ext uri="{BB962C8B-B14F-4D97-AF65-F5344CB8AC3E}">
        <p14:creationId xmlns:p14="http://schemas.microsoft.com/office/powerpoint/2010/main" val="62817501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Influencing</a:t>
            </a:r>
            <a:r>
              <a:rPr lang="en-US" baseline="0" dirty="0" smtClean="0"/>
              <a:t> types will respond to culture and sharing. They like consensus and they like to collaborate. The results-oriented portions (especially the automation) won’t make as much of a difference to them.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22</a:t>
            </a:fld>
            <a:endParaRPr lang="en-US"/>
          </a:p>
        </p:txBody>
      </p:sp>
    </p:spTree>
    <p:extLst>
      <p:ext uri="{BB962C8B-B14F-4D97-AF65-F5344CB8AC3E}">
        <p14:creationId xmlns:p14="http://schemas.microsoft.com/office/powerpoint/2010/main" val="11061320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Steadniness</a:t>
            </a:r>
            <a:r>
              <a:rPr lang="en-US" baseline="0" dirty="0" smtClean="0"/>
              <a:t> like stability. They want to be sure about change and to be comfortable with it. Automation helps them feel safe, and measurement assists in understanding that things really didn’t get messed up. Lean can make an S feel uncomfortable.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23</a:t>
            </a:fld>
            <a:endParaRPr lang="en-US"/>
          </a:p>
        </p:txBody>
      </p:sp>
    </p:spTree>
    <p:extLst>
      <p:ext uri="{BB962C8B-B14F-4D97-AF65-F5344CB8AC3E}">
        <p14:creationId xmlns:p14="http://schemas.microsoft.com/office/powerpoint/2010/main" val="42524597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Conscientious</a:t>
            </a:r>
            <a:r>
              <a:rPr lang="en-US" baseline="0" dirty="0" smtClean="0"/>
              <a:t> folks will respond to sharing and measurement. They love data. They want to measure 30 times and cut once. Lean might scare them. Culture is less of an impact. Automation </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24</a:t>
            </a:fld>
            <a:endParaRPr lang="en-US"/>
          </a:p>
        </p:txBody>
      </p:sp>
    </p:spTree>
    <p:extLst>
      <p:ext uri="{BB962C8B-B14F-4D97-AF65-F5344CB8AC3E}">
        <p14:creationId xmlns:p14="http://schemas.microsoft.com/office/powerpoint/2010/main" val="241694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Often times we have conflicting incentives. Dev incented to ship features quickly. Ops incented for uptime (</a:t>
            </a:r>
            <a:r>
              <a:rPr lang="en-US" dirty="0" err="1" smtClean="0"/>
              <a:t>nancy</a:t>
            </a:r>
            <a:r>
              <a:rPr lang="en-US" baseline="0" dirty="0" smtClean="0"/>
              <a:t> example). These may actually not be at odds. Ultimately our driver should be to move the biz forward, at a macro level, but we have our individual incentives. Changing these isn’t always right. Understanding what appears to be a conflict may actually help. Ship changes at a higher velocity can actually increase the stability of a system b/c small batch changes are more stable. Ship more frequently actually helps both </a:t>
            </a:r>
            <a:r>
              <a:rPr lang="en-US" baseline="0" dirty="0" err="1" smtClean="0"/>
              <a:t>dev</a:t>
            </a:r>
            <a:r>
              <a:rPr lang="en-US" baseline="0" dirty="0" smtClean="0"/>
              <a:t> and ops. Similarly, caring out uptime and stability can enable the </a:t>
            </a:r>
            <a:r>
              <a:rPr lang="en-US" baseline="0" dirty="0" err="1" smtClean="0"/>
              <a:t>dev</a:t>
            </a:r>
            <a:r>
              <a:rPr lang="en-US" baseline="0" dirty="0" smtClean="0"/>
              <a:t> to ship more features as they are not caught up in troubleshooting and have more resources available from ops, etc.</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25</a:t>
            </a:fld>
            <a:endParaRPr lang="en-US"/>
          </a:p>
        </p:txBody>
      </p:sp>
    </p:spTree>
    <p:extLst>
      <p:ext uri="{BB962C8B-B14F-4D97-AF65-F5344CB8AC3E}">
        <p14:creationId xmlns:p14="http://schemas.microsoft.com/office/powerpoint/2010/main" val="119735229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After the first US based </a:t>
            </a:r>
            <a:r>
              <a:rPr lang="en-US" sz="1200" u="none" kern="1200" baseline="0" dirty="0" err="1" smtClean="0">
                <a:solidFill>
                  <a:schemeClr val="tx1"/>
                </a:solidFill>
                <a:latin typeface="+mn-lt"/>
                <a:ea typeface="+mn-ea"/>
                <a:cs typeface="+mn-cs"/>
              </a:rPr>
              <a:t>Devopsdays</a:t>
            </a:r>
            <a:r>
              <a:rPr lang="en-US" sz="1200" u="none" kern="1200" baseline="0" dirty="0" smtClean="0">
                <a:solidFill>
                  <a:schemeClr val="tx1"/>
                </a:solidFill>
                <a:latin typeface="+mn-lt"/>
                <a:ea typeface="+mn-ea"/>
                <a:cs typeface="+mn-cs"/>
              </a:rPr>
              <a:t> in </a:t>
            </a:r>
            <a:r>
              <a:rPr lang="en-US" sz="1200" u="none" kern="1200" baseline="0" dirty="0" err="1" smtClean="0">
                <a:solidFill>
                  <a:schemeClr val="tx1"/>
                </a:solidFill>
                <a:latin typeface="+mn-lt"/>
                <a:ea typeface="+mn-ea"/>
                <a:cs typeface="+mn-cs"/>
              </a:rPr>
              <a:t>Mountainview</a:t>
            </a:r>
            <a:r>
              <a:rPr lang="en-US" sz="1200" u="none" kern="1200" baseline="0" dirty="0" smtClean="0">
                <a:solidFill>
                  <a:schemeClr val="tx1"/>
                </a:solidFill>
                <a:latin typeface="+mn-lt"/>
                <a:ea typeface="+mn-ea"/>
                <a:cs typeface="+mn-cs"/>
              </a:rPr>
              <a:t> 2010 Damon Edwards and John Willis coined the acronym CAMS, which stands for Culture, Automation, Measurement and Sharing. </a:t>
            </a:r>
            <a:r>
              <a:rPr lang="en-US" sz="1200" u="none" kern="1200" baseline="0" dirty="0" err="1" smtClean="0">
                <a:solidFill>
                  <a:schemeClr val="tx1"/>
                </a:solidFill>
                <a:latin typeface="+mn-lt"/>
                <a:ea typeface="+mn-ea"/>
                <a:cs typeface="+mn-cs"/>
              </a:rPr>
              <a:t>Jez</a:t>
            </a:r>
            <a:r>
              <a:rPr lang="en-US" sz="1200" u="none" kern="1200" baseline="0" dirty="0" smtClean="0">
                <a:solidFill>
                  <a:schemeClr val="tx1"/>
                </a:solidFill>
                <a:latin typeface="+mn-lt"/>
                <a:ea typeface="+mn-ea"/>
                <a:cs typeface="+mn-cs"/>
              </a:rPr>
              <a:t> Humble (@</a:t>
            </a:r>
            <a:r>
              <a:rPr lang="en-US" sz="1200" u="none" kern="1200" baseline="0" dirty="0" err="1" smtClean="0">
                <a:solidFill>
                  <a:schemeClr val="tx1"/>
                </a:solidFill>
                <a:latin typeface="+mn-lt"/>
                <a:ea typeface="+mn-ea"/>
                <a:cs typeface="+mn-cs"/>
              </a:rPr>
              <a:t>jezhumble</a:t>
            </a:r>
            <a:r>
              <a:rPr lang="en-US" sz="1200" u="none" kern="1200" baseline="0" dirty="0" smtClean="0">
                <a:solidFill>
                  <a:schemeClr val="tx1"/>
                </a:solidFill>
                <a:latin typeface="+mn-lt"/>
                <a:ea typeface="+mn-ea"/>
                <a:cs typeface="+mn-cs"/>
              </a:rPr>
              <a:t>) later added an L, standing for Lean, to form CALMS. </a:t>
            </a:r>
            <a:endParaRPr lang="en-US" sz="1200" u="none" kern="1200" baseline="0" dirty="0" smtClean="0">
              <a:solidFill>
                <a:schemeClr val="tx1"/>
              </a:solidFill>
              <a:latin typeface="+mn-lt"/>
              <a:ea typeface="+mn-ea"/>
              <a:cs typeface="+mn-cs"/>
            </a:endParaRP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There are several different models/definitions of </a:t>
            </a:r>
            <a:r>
              <a:rPr lang="en-US" sz="1200" u="none" kern="1200" baseline="0" dirty="0" err="1" smtClean="0">
                <a:solidFill>
                  <a:schemeClr val="tx1"/>
                </a:solidFill>
                <a:latin typeface="+mn-lt"/>
                <a:ea typeface="+mn-ea"/>
                <a:cs typeface="+mn-cs"/>
              </a:rPr>
              <a:t>DevOps</a:t>
            </a:r>
            <a:r>
              <a:rPr lang="en-US" sz="1200" u="none" kern="1200" baseline="0" dirty="0" smtClean="0">
                <a:solidFill>
                  <a:schemeClr val="tx1"/>
                </a:solidFill>
                <a:latin typeface="+mn-lt"/>
                <a:ea typeface="+mn-ea"/>
                <a:cs typeface="+mn-cs"/>
              </a:rPr>
              <a:t>, but for purposes of this discussion, I’m going to use CALMS to specify different focus areas on what </a:t>
            </a:r>
            <a:r>
              <a:rPr lang="en-US" sz="1200" u="none" kern="1200" baseline="0" dirty="0" err="1" smtClean="0">
                <a:solidFill>
                  <a:schemeClr val="tx1"/>
                </a:solidFill>
                <a:latin typeface="+mn-lt"/>
                <a:ea typeface="+mn-ea"/>
                <a:cs typeface="+mn-cs"/>
              </a:rPr>
              <a:t>DevOps</a:t>
            </a:r>
            <a:r>
              <a:rPr lang="en-US" sz="1200" u="none" kern="1200" baseline="0" dirty="0" smtClean="0">
                <a:solidFill>
                  <a:schemeClr val="tx1"/>
                </a:solidFill>
                <a:latin typeface="+mn-lt"/>
                <a:ea typeface="+mn-ea"/>
                <a:cs typeface="+mn-cs"/>
              </a:rPr>
              <a:t> can be.</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8</a:t>
            </a:fld>
            <a:endParaRPr lang="en-US"/>
          </a:p>
        </p:txBody>
      </p:sp>
    </p:spTree>
    <p:extLst>
      <p:ext uri="{BB962C8B-B14F-4D97-AF65-F5344CB8AC3E}">
        <p14:creationId xmlns:p14="http://schemas.microsoft.com/office/powerpoint/2010/main" val="127391189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the Challenger Sale</a:t>
            </a:r>
            <a:r>
              <a:rPr lang="en-US" dirty="0" smtClean="0"/>
              <a:t>.</a:t>
            </a:r>
          </a:p>
          <a:p>
            <a:endParaRPr lang="en-US" dirty="0" smtClean="0"/>
          </a:p>
          <a:p>
            <a:r>
              <a:rPr lang="en-US" dirty="0" smtClean="0"/>
              <a:t>“</a:t>
            </a:r>
            <a:r>
              <a:rPr lang="en-US" sz="1200" b="0" i="0" kern="1200" dirty="0" smtClean="0">
                <a:solidFill>
                  <a:schemeClr val="tx1"/>
                </a:solidFill>
                <a:effectLst/>
                <a:latin typeface="+mn-lt"/>
                <a:ea typeface="+mn-ea"/>
                <a:cs typeface="+mn-cs"/>
              </a:rPr>
              <a:t>(Challengers have) a deep understanding of the customer’s business and use that understanding to push the customer’s thinking and teach them something new about how their company can compete more effectively.”</a:t>
            </a: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If</a:t>
            </a:r>
            <a:r>
              <a:rPr lang="en-US" sz="1200" b="0" i="0" kern="1200" baseline="0" dirty="0" smtClean="0">
                <a:solidFill>
                  <a:schemeClr val="tx1"/>
                </a:solidFill>
                <a:effectLst/>
                <a:latin typeface="+mn-lt"/>
                <a:ea typeface="+mn-ea"/>
                <a:cs typeface="+mn-cs"/>
              </a:rPr>
              <a:t> you’re not comfortable with being a salesperson, find a buddy who is.</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26</a:t>
            </a:fld>
            <a:endParaRPr lang="en-US"/>
          </a:p>
        </p:txBody>
      </p:sp>
    </p:spTree>
    <p:extLst>
      <p:ext uri="{BB962C8B-B14F-4D97-AF65-F5344CB8AC3E}">
        <p14:creationId xmlns:p14="http://schemas.microsoft.com/office/powerpoint/2010/main" val="213739035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dirty="0" smtClean="0">
                <a:solidFill>
                  <a:schemeClr val="tx1"/>
                </a:solidFill>
                <a:effectLst/>
                <a:latin typeface="+mn-lt"/>
                <a:ea typeface="+mn-ea"/>
                <a:cs typeface="+mn-cs"/>
              </a:rPr>
              <a:t>The key is to look at your key influencer as your client instead of your boss for the purpose of this project.</a:t>
            </a:r>
          </a:p>
          <a:p>
            <a:endParaRPr lang="en-US" sz="1200" b="0" i="0" u="none" strike="noStrike" kern="1200" dirty="0" smtClean="0">
              <a:solidFill>
                <a:schemeClr val="tx1"/>
              </a:solidFill>
              <a:effectLst/>
              <a:latin typeface="+mn-lt"/>
              <a:ea typeface="+mn-ea"/>
              <a:cs typeface="+mn-cs"/>
            </a:endParaRPr>
          </a:p>
          <a:p>
            <a:r>
              <a:rPr lang="en-US" sz="1200" b="0" i="0" u="none" strike="noStrike" kern="1200" dirty="0" smtClean="0">
                <a:solidFill>
                  <a:schemeClr val="tx1"/>
                </a:solidFill>
                <a:effectLst/>
                <a:latin typeface="+mn-lt"/>
                <a:ea typeface="+mn-ea"/>
                <a:cs typeface="+mn-cs"/>
              </a:rPr>
              <a:t>If your client (who happens to be your boss) shoots down your ideas and offers a counter plan, you have to be ready to channel some boldness and stand firm in your beliefs. Instead of arguing back and forth or worse, completely backing down because of his/her position above you in the company, you could say something like “I see what you’re saying, but if we do it your way, this is what is going to happen”, and then lay out how their plan is flawed.</a:t>
            </a:r>
          </a:p>
          <a:p>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27</a:t>
            </a:fld>
            <a:endParaRPr lang="en-US"/>
          </a:p>
        </p:txBody>
      </p:sp>
    </p:spTree>
    <p:extLst>
      <p:ext uri="{BB962C8B-B14F-4D97-AF65-F5344CB8AC3E}">
        <p14:creationId xmlns:p14="http://schemas.microsoft.com/office/powerpoint/2010/main" val="187756510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1" i="0" u="none" strike="noStrike" kern="1200" dirty="0" smtClean="0">
                <a:solidFill>
                  <a:schemeClr val="tx1"/>
                </a:solidFill>
                <a:effectLst/>
                <a:latin typeface="+mn-lt"/>
                <a:ea typeface="+mn-ea"/>
                <a:cs typeface="+mn-cs"/>
              </a:rPr>
              <a:t>The Compliant One</a:t>
            </a:r>
            <a:r>
              <a:rPr lang="en-US" sz="1200" b="0" i="0" u="none" strike="noStrike" kern="1200" dirty="0" smtClean="0">
                <a:solidFill>
                  <a:schemeClr val="tx1"/>
                </a:solidFill>
                <a:effectLst/>
                <a:latin typeface="+mn-lt"/>
                <a:ea typeface="+mn-ea"/>
                <a:cs typeface="+mn-cs"/>
              </a:rPr>
              <a:t>: The compliant person will sign the documents, put their time in, “do their TPS Reports, punch the</a:t>
            </a:r>
            <a:r>
              <a:rPr lang="en-US" sz="1200" b="0" i="0" u="none" strike="noStrike" kern="1200" baseline="0" dirty="0" smtClean="0">
                <a:solidFill>
                  <a:schemeClr val="tx1"/>
                </a:solidFill>
                <a:effectLst/>
                <a:latin typeface="+mn-lt"/>
                <a:ea typeface="+mn-ea"/>
                <a:cs typeface="+mn-cs"/>
              </a:rPr>
              <a:t> clock</a:t>
            </a:r>
            <a:r>
              <a:rPr lang="en-US" sz="1200" b="0" i="0" u="none" strike="noStrike" kern="1200" dirty="0" smtClean="0">
                <a:solidFill>
                  <a:schemeClr val="tx1"/>
                </a:solidFill>
                <a:effectLst/>
                <a:latin typeface="+mn-lt"/>
                <a:ea typeface="+mn-ea"/>
                <a:cs typeface="+mn-cs"/>
              </a:rPr>
              <a:t>. They’ll do it because they need a job, or are too lazy to leave. Whatever the reason, they’ll make the changes, but won’t really care much about it.</a:t>
            </a:r>
          </a:p>
          <a:p>
            <a:r>
              <a:rPr lang="en-US" sz="1200" b="1" i="0" u="none" strike="noStrike" kern="1200" dirty="0" smtClean="0">
                <a:solidFill>
                  <a:schemeClr val="tx1"/>
                </a:solidFill>
                <a:effectLst/>
                <a:latin typeface="+mn-lt"/>
                <a:ea typeface="+mn-ea"/>
                <a:cs typeface="+mn-cs"/>
              </a:rPr>
              <a:t>The Commitment One</a:t>
            </a:r>
            <a:r>
              <a:rPr lang="en-US" sz="1200" b="0" i="0" u="none" strike="noStrike" kern="1200" dirty="0" smtClean="0">
                <a:solidFill>
                  <a:schemeClr val="tx1"/>
                </a:solidFill>
                <a:effectLst/>
                <a:latin typeface="+mn-lt"/>
                <a:ea typeface="+mn-ea"/>
                <a:cs typeface="+mn-cs"/>
              </a:rPr>
              <a:t>: The commitment person will simply, “Believe in the TPS Reports”. They’re dedicated to the idea of change and are committed to the success of the company.</a:t>
            </a:r>
          </a:p>
          <a:p>
            <a:r>
              <a:rPr lang="en-US" sz="1200" b="0" i="0" u="none" strike="noStrike" kern="1200" dirty="0" smtClean="0">
                <a:solidFill>
                  <a:schemeClr val="tx1"/>
                </a:solidFill>
                <a:effectLst/>
                <a:latin typeface="+mn-lt"/>
                <a:ea typeface="+mn-ea"/>
                <a:cs typeface="+mn-cs"/>
              </a:rPr>
              <a:t>As you have more commitment, the success of your company will be exponential.</a:t>
            </a:r>
          </a:p>
          <a:p>
            <a:endParaRPr lang="en-US" sz="1200" b="0" i="0" kern="1200" dirty="0" smtClean="0">
              <a:solidFill>
                <a:schemeClr val="tx1"/>
              </a:solidFill>
              <a:effectLst/>
              <a:latin typeface="+mn-lt"/>
              <a:ea typeface="+mn-ea"/>
              <a:cs typeface="+mn-cs"/>
            </a:endParaRPr>
          </a:p>
          <a:p>
            <a:endParaRPr lang="en-US" sz="1200" b="0" i="0" kern="1200" dirty="0" smtClean="0">
              <a:solidFill>
                <a:schemeClr val="tx1"/>
              </a:solidFill>
              <a:effectLst/>
              <a:latin typeface="+mn-lt"/>
              <a:ea typeface="+mn-ea"/>
              <a:cs typeface="+mn-cs"/>
            </a:endParaRPr>
          </a:p>
          <a:p>
            <a:r>
              <a:rPr lang="en-US" sz="1200" b="0" i="0" kern="1200" dirty="0" smtClean="0">
                <a:solidFill>
                  <a:schemeClr val="tx1"/>
                </a:solidFill>
                <a:effectLst/>
                <a:latin typeface="+mn-lt"/>
                <a:ea typeface="+mn-ea"/>
                <a:cs typeface="+mn-cs"/>
              </a:rPr>
              <a:t>The best change influencers are those who don’t see people as something they ‘have to deal with’. They’re authentically interested in them, and enjoy the pursuit of the how of change more than the change itself.</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28</a:t>
            </a:fld>
            <a:endParaRPr lang="en-US"/>
          </a:p>
        </p:txBody>
      </p:sp>
    </p:spTree>
    <p:extLst>
      <p:ext uri="{BB962C8B-B14F-4D97-AF65-F5344CB8AC3E}">
        <p14:creationId xmlns:p14="http://schemas.microsoft.com/office/powerpoint/2010/main" val="106531170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smtClean="0"/>
              <a:t>they’re authentically interested in them, and enjoy the pursuit of the how of change more than the change itself.</a:t>
            </a:r>
            <a:endParaRPr lang="en-US" sz="1200" dirty="0"/>
          </a:p>
        </p:txBody>
      </p:sp>
      <p:sp>
        <p:nvSpPr>
          <p:cNvPr id="4" name="Slide Number Placeholder 3"/>
          <p:cNvSpPr>
            <a:spLocks noGrp="1"/>
          </p:cNvSpPr>
          <p:nvPr>
            <p:ph type="sldNum" sz="quarter" idx="10"/>
          </p:nvPr>
        </p:nvSpPr>
        <p:spPr/>
        <p:txBody>
          <a:bodyPr/>
          <a:lstStyle/>
          <a:p>
            <a:fld id="{902017A2-9849-A84F-983B-C95256F7E31E}" type="slidenum">
              <a:rPr lang="en-US" smtClean="0"/>
              <a:t>29</a:t>
            </a:fld>
            <a:endParaRPr lang="en-US"/>
          </a:p>
        </p:txBody>
      </p:sp>
    </p:spTree>
    <p:extLst>
      <p:ext uri="{BB962C8B-B14F-4D97-AF65-F5344CB8AC3E}">
        <p14:creationId xmlns:p14="http://schemas.microsoft.com/office/powerpoint/2010/main" val="213710023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u="none" kern="1200" baseline="0" dirty="0" smtClean="0">
                <a:solidFill>
                  <a:schemeClr val="tx1"/>
                </a:solidFill>
                <a:latin typeface="+mn-lt"/>
                <a:ea typeface="+mn-ea"/>
                <a:cs typeface="+mn-cs"/>
              </a:rPr>
              <a:t>Don't dictate; let the influencers and stakeholder take an active part in the change</a:t>
            </a:r>
          </a:p>
          <a:p>
            <a:endParaRPr lang="en-US" dirty="0" smtClean="0"/>
          </a:p>
          <a:p>
            <a:r>
              <a:rPr lang="en-US" dirty="0" smtClean="0"/>
              <a:t>Don’t let it just be a venting session – we can all talk about how we got where we are, but this is about moving the needle</a:t>
            </a:r>
            <a:r>
              <a:rPr lang="en-US" baseline="0" dirty="0" smtClean="0"/>
              <a:t> forward.</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30</a:t>
            </a:fld>
            <a:endParaRPr lang="en-US"/>
          </a:p>
        </p:txBody>
      </p:sp>
    </p:spTree>
    <p:extLst>
      <p:ext uri="{BB962C8B-B14F-4D97-AF65-F5344CB8AC3E}">
        <p14:creationId xmlns:p14="http://schemas.microsoft.com/office/powerpoint/2010/main" val="170830264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lot of people say that culture doesn’t matter. J. Paul Reed has talked about that it’s not important to change your culture, but mostly to ensure that your culture is consistent.</a:t>
            </a:r>
          </a:p>
          <a:p>
            <a:endParaRPr lang="en-US" dirty="0" smtClean="0"/>
          </a:p>
          <a:p>
            <a:r>
              <a:rPr lang="en-US" dirty="0" smtClean="0"/>
              <a:t>Culture also has to do with the personality of your organization. You may be an</a:t>
            </a:r>
            <a:r>
              <a:rPr lang="en-US" baseline="0" dirty="0" smtClean="0"/>
              <a:t> organization that is based on consensus, </a:t>
            </a:r>
            <a:r>
              <a:rPr lang="en-US" baseline="0" dirty="0" err="1" smtClean="0"/>
              <a:t>etc</a:t>
            </a:r>
            <a:r>
              <a:rPr lang="en-US" baseline="0" dirty="0" smtClean="0"/>
              <a:t>, like we all need to make sure everyone agrees and lets have meetings about meetings and meetings.</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9</a:t>
            </a:fld>
            <a:endParaRPr lang="en-US"/>
          </a:p>
        </p:txBody>
      </p:sp>
    </p:spTree>
    <p:extLst>
      <p:ext uri="{BB962C8B-B14F-4D97-AF65-F5344CB8AC3E}">
        <p14:creationId xmlns:p14="http://schemas.microsoft.com/office/powerpoint/2010/main" val="71934622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mention of incenting</a:t>
            </a:r>
            <a:r>
              <a:rPr lang="en-US" baseline="0" dirty="0" smtClean="0"/>
              <a:t> employees; use </a:t>
            </a:r>
            <a:r>
              <a:rPr lang="en-US" baseline="0" dirty="0" err="1" smtClean="0"/>
              <a:t>Etsy</a:t>
            </a:r>
            <a:r>
              <a:rPr lang="en-US" baseline="0" dirty="0" smtClean="0"/>
              <a:t> example. You incent for the behavior that you want and then that behavior drives culture which drives further behavior.</a:t>
            </a:r>
          </a:p>
        </p:txBody>
      </p:sp>
      <p:sp>
        <p:nvSpPr>
          <p:cNvPr id="4" name="Slide Number Placeholder 3"/>
          <p:cNvSpPr>
            <a:spLocks noGrp="1"/>
          </p:cNvSpPr>
          <p:nvPr>
            <p:ph type="sldNum" sz="quarter" idx="10"/>
          </p:nvPr>
        </p:nvSpPr>
        <p:spPr/>
        <p:txBody>
          <a:bodyPr/>
          <a:lstStyle/>
          <a:p>
            <a:fld id="{902017A2-9849-A84F-983B-C95256F7E31E}" type="slidenum">
              <a:rPr lang="en-US" smtClean="0"/>
              <a:t>10</a:t>
            </a:fld>
            <a:endParaRPr lang="en-US"/>
          </a:p>
        </p:txBody>
      </p:sp>
    </p:spTree>
    <p:extLst>
      <p:ext uri="{BB962C8B-B14F-4D97-AF65-F5344CB8AC3E}">
        <p14:creationId xmlns:p14="http://schemas.microsoft.com/office/powerpoint/2010/main" val="1059961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Stuff like chef, puppet, automated release, automated testing. Manual steps when not needed are a problem.</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11</a:t>
            </a:fld>
            <a:endParaRPr lang="en-US"/>
          </a:p>
        </p:txBody>
      </p:sp>
    </p:spTree>
    <p:extLst>
      <p:ext uri="{BB962C8B-B14F-4D97-AF65-F5344CB8AC3E}">
        <p14:creationId xmlns:p14="http://schemas.microsoft.com/office/powerpoint/2010/main" val="179987820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Stuff like chef, puppet, automated release, automated testing. Manual steps when not needed are a problem</a:t>
            </a:r>
            <a:r>
              <a:rPr lang="en-US" sz="1200" u="none" kern="1200" baseline="0" dirty="0" smtClean="0">
                <a:solidFill>
                  <a:schemeClr val="tx1"/>
                </a:solidFill>
                <a:latin typeface="+mn-lt"/>
                <a:ea typeface="+mn-ea"/>
                <a:cs typeface="+mn-cs"/>
              </a:rPr>
              <a:t>.</a:t>
            </a:r>
          </a:p>
          <a:p>
            <a:endParaRPr lang="en-US" sz="1200" u="none"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In general, a software process should be automated up to the point where it needs specific human direction or decision making.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12</a:t>
            </a:fld>
            <a:endParaRPr lang="en-US"/>
          </a:p>
        </p:txBody>
      </p:sp>
    </p:spTree>
    <p:extLst>
      <p:ext uri="{BB962C8B-B14F-4D97-AF65-F5344CB8AC3E}">
        <p14:creationId xmlns:p14="http://schemas.microsoft.com/office/powerpoint/2010/main" val="74075935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Lean Thinking is a business methodology which aims to provide a new way to think about how to organize human activities to deliver more benefits to society and value to individuals while eliminating waste. The term Lean Thinking was coined by James P. Womack and Daniel T. Jones to capture the essence of their in-depth study of Toyota’s fabled Toyota Production System. Lean thinking is a new way of thinking any activity and seeing the waste inadvertently generated by the way the process is organized </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13</a:t>
            </a:fld>
            <a:endParaRPr lang="en-US"/>
          </a:p>
        </p:txBody>
      </p:sp>
    </p:spTree>
    <p:extLst>
      <p:ext uri="{BB962C8B-B14F-4D97-AF65-F5344CB8AC3E}">
        <p14:creationId xmlns:p14="http://schemas.microsoft.com/office/powerpoint/2010/main" val="47666737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How do we know if we have been successful if we don’t collect metrics</a:t>
            </a:r>
            <a:r>
              <a:rPr lang="en-US" sz="1200" u="none" kern="1200" baseline="0" dirty="0" smtClean="0">
                <a:solidFill>
                  <a:schemeClr val="tx1"/>
                </a:solidFill>
                <a:latin typeface="+mn-lt"/>
                <a:ea typeface="+mn-ea"/>
                <a:cs typeface="+mn-cs"/>
              </a:rPr>
              <a:t>?</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Measuring is important to start during a transition as well – you can’t go back in time and collect information you didn’t know you wanted at the time.</a:t>
            </a:r>
          </a:p>
          <a:p>
            <a:endParaRPr lang="en-US" sz="1200" u="none" kern="1200" baseline="0" dirty="0" smtClean="0">
              <a:solidFill>
                <a:schemeClr val="tx1"/>
              </a:solidFill>
              <a:latin typeface="+mn-lt"/>
              <a:ea typeface="+mn-ea"/>
              <a:cs typeface="+mn-cs"/>
            </a:endParaRPr>
          </a:p>
          <a:p>
            <a:r>
              <a:rPr lang="en-US" sz="1200" u="none" kern="1200" baseline="0" dirty="0" smtClean="0">
                <a:solidFill>
                  <a:schemeClr val="tx1"/>
                </a:solidFill>
                <a:latin typeface="+mn-lt"/>
                <a:ea typeface="+mn-ea"/>
                <a:cs typeface="+mn-cs"/>
              </a:rPr>
              <a:t>Setting success criteria is very key at the beginning of any transition.</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14</a:t>
            </a:fld>
            <a:endParaRPr lang="en-US"/>
          </a:p>
        </p:txBody>
      </p:sp>
    </p:spTree>
    <p:extLst>
      <p:ext uri="{BB962C8B-B14F-4D97-AF65-F5344CB8AC3E}">
        <p14:creationId xmlns:p14="http://schemas.microsoft.com/office/powerpoint/2010/main" val="1557892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u="none" kern="1200" baseline="0" dirty="0" smtClean="0">
                <a:solidFill>
                  <a:schemeClr val="tx1"/>
                </a:solidFill>
                <a:latin typeface="+mn-lt"/>
                <a:ea typeface="+mn-ea"/>
                <a:cs typeface="+mn-cs"/>
              </a:rPr>
              <a:t>Transparency is key. No “</a:t>
            </a:r>
            <a:r>
              <a:rPr lang="en-US" sz="1200" u="none" kern="1200" baseline="0" dirty="0" err="1" smtClean="0">
                <a:solidFill>
                  <a:schemeClr val="tx1"/>
                </a:solidFill>
                <a:latin typeface="+mn-lt"/>
                <a:ea typeface="+mn-ea"/>
                <a:cs typeface="+mn-cs"/>
              </a:rPr>
              <a:t>Brents</a:t>
            </a:r>
            <a:r>
              <a:rPr lang="en-US" sz="1200" u="none" kern="1200" baseline="0" dirty="0" smtClean="0">
                <a:solidFill>
                  <a:schemeClr val="tx1"/>
                </a:solidFill>
                <a:latin typeface="+mn-lt"/>
                <a:ea typeface="+mn-ea"/>
                <a:cs typeface="+mn-cs"/>
              </a:rPr>
              <a:t>”. First, don’t keep info to yourself to protect yourself. Also, share as much of the “why</a:t>
            </a:r>
            <a:r>
              <a:rPr lang="en-US" sz="1200" u="none" kern="1200" baseline="0" dirty="0" smtClean="0">
                <a:solidFill>
                  <a:schemeClr val="tx1"/>
                </a:solidFill>
                <a:latin typeface="+mn-lt"/>
                <a:ea typeface="+mn-ea"/>
                <a:cs typeface="+mn-cs"/>
              </a:rPr>
              <a:t>” – no mandates. </a:t>
            </a:r>
            <a:r>
              <a:rPr lang="en-US" sz="1200" u="none" kern="1200" baseline="0" dirty="0" smtClean="0">
                <a:solidFill>
                  <a:schemeClr val="tx1"/>
                </a:solidFill>
                <a:latin typeface="+mn-lt"/>
                <a:ea typeface="+mn-ea"/>
                <a:cs typeface="+mn-cs"/>
              </a:rPr>
              <a:t>Finally, goes to a culture of trust. Blameless postmortems cannot happen in a culture without sharing.</a:t>
            </a:r>
            <a:endParaRPr lang="en-US" dirty="0"/>
          </a:p>
        </p:txBody>
      </p:sp>
      <p:sp>
        <p:nvSpPr>
          <p:cNvPr id="4" name="Slide Number Placeholder 3"/>
          <p:cNvSpPr>
            <a:spLocks noGrp="1"/>
          </p:cNvSpPr>
          <p:nvPr>
            <p:ph type="sldNum" sz="quarter" idx="10"/>
          </p:nvPr>
        </p:nvSpPr>
        <p:spPr/>
        <p:txBody>
          <a:bodyPr/>
          <a:lstStyle/>
          <a:p>
            <a:fld id="{902017A2-9849-A84F-983B-C95256F7E31E}" type="slidenum">
              <a:rPr lang="en-US" smtClean="0"/>
              <a:t>15</a:t>
            </a:fld>
            <a:endParaRPr lang="en-US"/>
          </a:p>
        </p:txBody>
      </p:sp>
    </p:spTree>
    <p:extLst>
      <p:ext uri="{BB962C8B-B14F-4D97-AF65-F5344CB8AC3E}">
        <p14:creationId xmlns:p14="http://schemas.microsoft.com/office/powerpoint/2010/main" val="4463407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1" Type="http://schemas.openxmlformats.org/officeDocument/2006/relationships/slideMaster" Target="../slideMasters/slideMaster1.xml"/><Relationship Id="rId2" Type="http://schemas.openxmlformats.org/officeDocument/2006/relationships/image" Target="../media/image4.jp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ection Title Slide">
    <p:spTree>
      <p:nvGrpSpPr>
        <p:cNvPr id="1" name=""/>
        <p:cNvGrpSpPr/>
        <p:nvPr/>
      </p:nvGrpSpPr>
      <p:grpSpPr>
        <a:xfrm>
          <a:off x="0" y="0"/>
          <a:ext cx="0" cy="0"/>
          <a:chOff x="0" y="0"/>
          <a:chExt cx="0" cy="0"/>
        </a:xfrm>
      </p:grpSpPr>
      <p:sp>
        <p:nvSpPr>
          <p:cNvPr id="3" name="Subtitle 2"/>
          <p:cNvSpPr>
            <a:spLocks noGrp="1"/>
          </p:cNvSpPr>
          <p:nvPr>
            <p:ph type="subTitle" idx="1" hasCustomPrompt="1"/>
          </p:nvPr>
        </p:nvSpPr>
        <p:spPr>
          <a:xfrm>
            <a:off x="1028700" y="2574495"/>
            <a:ext cx="4800600" cy="1039680"/>
          </a:xfrm>
        </p:spPr>
        <p:txBody>
          <a:bodyPr/>
          <a:lstStyle>
            <a:lvl1pPr marL="0" indent="0" algn="ctr">
              <a:buNone/>
              <a:defRPr>
                <a:solidFill>
                  <a:schemeClr val="accent6">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section subtitle style</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
        <p:nvSpPr>
          <p:cNvPr id="8" name="Title 1"/>
          <p:cNvSpPr>
            <a:spLocks noGrp="1"/>
          </p:cNvSpPr>
          <p:nvPr>
            <p:ph type="ctrTitle" hasCustomPrompt="1"/>
          </p:nvPr>
        </p:nvSpPr>
        <p:spPr>
          <a:xfrm>
            <a:off x="519822" y="1431623"/>
            <a:ext cx="5829300" cy="1101725"/>
          </a:xfrm>
        </p:spPr>
        <p:txBody>
          <a:bodyPr/>
          <a:lstStyle>
            <a:lvl1pPr>
              <a:defRPr sz="4000"/>
            </a:lvl1pPr>
          </a:lstStyle>
          <a:p>
            <a:r>
              <a:rPr lang="en-US" dirty="0" smtClean="0"/>
              <a:t>Click to edit section title</a:t>
            </a:r>
            <a:endParaRPr lang="en-US" dirty="0"/>
          </a:p>
        </p:txBody>
      </p:sp>
    </p:spTree>
    <p:extLst>
      <p:ext uri="{BB962C8B-B14F-4D97-AF65-F5344CB8AC3E}">
        <p14:creationId xmlns:p14="http://schemas.microsoft.com/office/powerpoint/2010/main" val="70206130"/>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a:lvl1pPr>
          </a:lstStyle>
          <a:p>
            <a:r>
              <a:rPr lang="en-US" dirty="0" smtClean="0"/>
              <a:t>Click to edit slide title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Tree>
    <p:extLst>
      <p:ext uri="{BB962C8B-B14F-4D97-AF65-F5344CB8AC3E}">
        <p14:creationId xmlns:p14="http://schemas.microsoft.com/office/powerpoint/2010/main" val="213687980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Only - for images, video, etc.">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12ED7FD-B62D-45E0-9FE6-5369AB61B87C}" type="slidenum">
              <a:rPr lang="en-US" smtClean="0"/>
              <a:t>‹#›</a:t>
            </a:fld>
            <a:endParaRPr lang="en-US"/>
          </a:p>
        </p:txBody>
      </p:sp>
      <p:sp>
        <p:nvSpPr>
          <p:cNvPr id="6" name="Title Placeholder 1"/>
          <p:cNvSpPr>
            <a:spLocks noGrp="1"/>
          </p:cNvSpPr>
          <p:nvPr>
            <p:ph type="title" hasCustomPrompt="1"/>
          </p:nvPr>
        </p:nvSpPr>
        <p:spPr>
          <a:xfrm>
            <a:off x="342900" y="228600"/>
            <a:ext cx="6172200" cy="845344"/>
          </a:xfrm>
          <a:prstGeom prst="rect">
            <a:avLst/>
          </a:prstGeom>
        </p:spPr>
        <p:txBody>
          <a:bodyPr vert="horz" lIns="91440" tIns="45720" rIns="91440" bIns="45720" rtlCol="0" anchor="ctr">
            <a:noAutofit/>
          </a:bodyPr>
          <a:lstStyle>
            <a:lvl1pPr>
              <a:defRPr/>
            </a:lvl1pPr>
          </a:lstStyle>
          <a:p>
            <a:r>
              <a:rPr lang="en-US" dirty="0" smtClean="0"/>
              <a:t>Click to edit slide title style</a:t>
            </a:r>
            <a:endParaRPr lang="en-US" dirty="0"/>
          </a:p>
        </p:txBody>
      </p:sp>
    </p:spTree>
    <p:extLst>
      <p:ext uri="{BB962C8B-B14F-4D97-AF65-F5344CB8AC3E}">
        <p14:creationId xmlns:p14="http://schemas.microsoft.com/office/powerpoint/2010/main" val="1396474752"/>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ummary Slide">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12ED7FD-B62D-45E0-9FE6-5369AB61B87C}" type="slidenum">
              <a:rPr lang="en-US" smtClean="0"/>
              <a:t>‹#›</a:t>
            </a:fld>
            <a:endParaRPr lang="en-US"/>
          </a:p>
        </p:txBody>
      </p:sp>
      <p:sp>
        <p:nvSpPr>
          <p:cNvPr id="7" name="TextBox 6"/>
          <p:cNvSpPr txBox="1"/>
          <p:nvPr userDrawn="1"/>
        </p:nvSpPr>
        <p:spPr>
          <a:xfrm>
            <a:off x="342900" y="228600"/>
            <a:ext cx="6172200" cy="845344"/>
          </a:xfrm>
          <a:prstGeom prst="rect">
            <a:avLst/>
          </a:prstGeom>
          <a:noFill/>
        </p:spPr>
        <p:txBody>
          <a:bodyPr wrap="square" rtlCol="0" anchor="ctr">
            <a:noAutofit/>
          </a:bodyPr>
          <a:lstStyle/>
          <a:p>
            <a:pPr algn="ctr"/>
            <a:r>
              <a:rPr lang="en-US" sz="4400" dirty="0" smtClean="0">
                <a:solidFill>
                  <a:srgbClr val="523394"/>
                </a:solidFill>
                <a:latin typeface="Century Gothic" pitchFamily="34" charset="0"/>
              </a:rPr>
              <a:t>Summary</a:t>
            </a:r>
            <a:endParaRPr lang="en-US" sz="4400" dirty="0">
              <a:solidFill>
                <a:srgbClr val="523394"/>
              </a:solidFill>
              <a:latin typeface="Century Gothic" pitchFamily="34" charset="0"/>
            </a:endParaRPr>
          </a:p>
        </p:txBody>
      </p:sp>
    </p:spTree>
    <p:extLst>
      <p:ext uri="{BB962C8B-B14F-4D97-AF65-F5344CB8AC3E}">
        <p14:creationId xmlns:p14="http://schemas.microsoft.com/office/powerpoint/2010/main" val="3281389922"/>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ttendee Questions">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512ED7FD-B62D-45E0-9FE6-5369AB61B87C}" type="slidenum">
              <a:rPr lang="en-US" smtClean="0"/>
              <a:t>‹#›</a:t>
            </a:fld>
            <a:endParaRPr lang="en-US"/>
          </a:p>
        </p:txBody>
      </p:sp>
      <p:sp>
        <p:nvSpPr>
          <p:cNvPr id="7" name="TextBox 6"/>
          <p:cNvSpPr txBox="1"/>
          <p:nvPr userDrawn="1"/>
        </p:nvSpPr>
        <p:spPr>
          <a:xfrm>
            <a:off x="581565" y="727695"/>
            <a:ext cx="3456450" cy="1754326"/>
          </a:xfrm>
          <a:prstGeom prst="rect">
            <a:avLst/>
          </a:prstGeom>
          <a:noFill/>
        </p:spPr>
        <p:txBody>
          <a:bodyPr wrap="square" rtlCol="0">
            <a:spAutoFit/>
          </a:bodyPr>
          <a:lstStyle/>
          <a:p>
            <a:r>
              <a:rPr lang="en-US" sz="5400" dirty="0" smtClean="0">
                <a:solidFill>
                  <a:srgbClr val="523394"/>
                </a:solidFill>
                <a:latin typeface="Corbel" pitchFamily="34" charset="0"/>
              </a:rPr>
              <a:t>Any questions?</a:t>
            </a:r>
            <a:endParaRPr lang="en-US" sz="5400" dirty="0">
              <a:solidFill>
                <a:schemeClr val="tx2">
                  <a:lumMod val="60000"/>
                  <a:lumOff val="40000"/>
                </a:schemeClr>
              </a:solidFill>
              <a:latin typeface="Corbel" pitchFamily="34" charset="0"/>
            </a:endParaRPr>
          </a:p>
        </p:txBody>
      </p:sp>
      <p:grpSp>
        <p:nvGrpSpPr>
          <p:cNvPr id="8" name="Group 7"/>
          <p:cNvGrpSpPr/>
          <p:nvPr userDrawn="1"/>
        </p:nvGrpSpPr>
        <p:grpSpPr>
          <a:xfrm>
            <a:off x="3086365" y="2002107"/>
            <a:ext cx="3170796" cy="2173572"/>
            <a:chOff x="1159470" y="2170229"/>
            <a:chExt cx="6750155" cy="3630756"/>
          </a:xfrm>
        </p:grpSpPr>
        <p:pic>
          <p:nvPicPr>
            <p:cNvPr id="3075"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4961565" y="2852925"/>
              <a:ext cx="2948060" cy="2948060"/>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1159470" y="2837754"/>
              <a:ext cx="2948060" cy="294806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3" descr="C:\Users\MikeHernandez\AppData\Local\Microsoft\Windows\Temporary Internet Files\Content.IE5\JHN7ESNN\MC900441428[1].png"/>
            <p:cNvPicPr>
              <a:picLocks noChangeAspect="1" noChangeArrowheads="1"/>
            </p:cNvPicPr>
            <p:nvPr userDrawn="1"/>
          </p:nvPicPr>
          <p:blipFill>
            <a:blip r:embed="rId2">
              <a:extLst>
                <a:ext uri="{28A0092B-C50C-407E-A947-70E740481C1C}">
                  <a14:useLocalDpi xmlns:a14="http://schemas.microsoft.com/office/drawing/2010/main" val="0"/>
                </a:ext>
              </a:extLst>
            </a:blip>
            <a:srcRect/>
            <a:stretch>
              <a:fillRect/>
            </a:stretch>
          </p:blipFill>
          <p:spPr bwMode="auto">
            <a:xfrm>
              <a:off x="3079720" y="2170229"/>
              <a:ext cx="2948060" cy="2948060"/>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1360479258"/>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Closing Slide">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sp>
        <p:nvSpPr>
          <p:cNvPr id="3" name="Footer Placeholder 2"/>
          <p:cNvSpPr>
            <a:spLocks noGrp="1"/>
          </p:cNvSpPr>
          <p:nvPr>
            <p:ph type="ftr" sz="quarter" idx="10"/>
          </p:nvPr>
        </p:nvSpPr>
        <p:spPr/>
        <p:txBody>
          <a:bodyPr/>
          <a:lstStyle/>
          <a:p>
            <a:endParaRPr lang="en-US"/>
          </a:p>
        </p:txBody>
      </p:sp>
      <p:sp>
        <p:nvSpPr>
          <p:cNvPr id="4" name="Slide Number Placeholder 3"/>
          <p:cNvSpPr>
            <a:spLocks noGrp="1"/>
          </p:cNvSpPr>
          <p:nvPr>
            <p:ph type="sldNum" sz="quarter" idx="11"/>
          </p:nvPr>
        </p:nvSpPr>
        <p:spPr/>
        <p:txBody>
          <a:bodyPr/>
          <a:lstStyle/>
          <a:p>
            <a:fld id="{512ED7FD-B62D-45E0-9FE6-5369AB61B87C}" type="slidenum">
              <a:rPr lang="en-US" smtClean="0"/>
              <a:t>‹#›</a:t>
            </a:fld>
            <a:endParaRPr lang="en-US"/>
          </a:p>
        </p:txBody>
      </p:sp>
      <p:sp>
        <p:nvSpPr>
          <p:cNvPr id="6" name="Rectangle 5"/>
          <p:cNvSpPr/>
          <p:nvPr userDrawn="1"/>
        </p:nvSpPr>
        <p:spPr>
          <a:xfrm>
            <a:off x="0" y="3081576"/>
            <a:ext cx="6769290" cy="861774"/>
          </a:xfrm>
          <a:prstGeom prst="rect">
            <a:avLst/>
          </a:prstGeom>
          <a:noFill/>
        </p:spPr>
        <p:txBody>
          <a:bodyPr wrap="none" lIns="91440" tIns="45720" rIns="91440" bIns="45720">
            <a:spAutoFit/>
          </a:bodyPr>
          <a:lstStyle/>
          <a:p>
            <a:pPr algn="ctr"/>
            <a:r>
              <a:rPr lang="en-US" sz="5000" b="1" cap="none" spc="0" dirty="0" smtClean="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rPr>
              <a:t>Thank you for joining us!</a:t>
            </a:r>
            <a:endParaRPr lang="en-US" sz="5000" b="1" cap="none" spc="0" dirty="0">
              <a:ln w="1905"/>
              <a:gradFill>
                <a:gsLst>
                  <a:gs pos="0">
                    <a:schemeClr val="accent6">
                      <a:shade val="20000"/>
                      <a:satMod val="200000"/>
                    </a:schemeClr>
                  </a:gs>
                  <a:gs pos="78000">
                    <a:schemeClr val="accent6">
                      <a:tint val="90000"/>
                      <a:shade val="89000"/>
                      <a:satMod val="220000"/>
                    </a:schemeClr>
                  </a:gs>
                  <a:gs pos="100000">
                    <a:schemeClr val="accent6">
                      <a:tint val="12000"/>
                      <a:satMod val="255000"/>
                    </a:schemeClr>
                  </a:gs>
                </a:gsLst>
                <a:lin ang="5400000"/>
              </a:gradFill>
              <a:effectLst>
                <a:innerShdw blurRad="69850" dist="43180" dir="5400000">
                  <a:srgbClr val="000000">
                    <a:alpha val="65000"/>
                  </a:srgbClr>
                </a:innerShdw>
              </a:effectLst>
            </a:endParaRPr>
          </a:p>
        </p:txBody>
      </p:sp>
      <p:pic>
        <p:nvPicPr>
          <p:cNvPr id="8" name="Picture 7"/>
          <p:cNvPicPr>
            <a:picLocks noChangeAspect="1"/>
          </p:cNvPicPr>
          <p:nvPr userDrawn="1"/>
        </p:nvPicPr>
        <p:blipFill>
          <a:blip r:embed="rId3"/>
          <a:stretch>
            <a:fillRect/>
          </a:stretch>
        </p:blipFill>
        <p:spPr>
          <a:xfrm>
            <a:off x="228601" y="4695828"/>
            <a:ext cx="2151993" cy="447675"/>
          </a:xfrm>
          <a:prstGeom prst="rect">
            <a:avLst/>
          </a:prstGeom>
        </p:spPr>
      </p:pic>
      <p:pic>
        <p:nvPicPr>
          <p:cNvPr id="7" name="Picture 6"/>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276350"/>
            <a:ext cx="6858000" cy="943393"/>
          </a:xfrm>
          <a:prstGeom prst="rect">
            <a:avLst/>
          </a:prstGeom>
        </p:spPr>
      </p:pic>
    </p:spTree>
    <p:extLst>
      <p:ext uri="{BB962C8B-B14F-4D97-AF65-F5344CB8AC3E}">
        <p14:creationId xmlns:p14="http://schemas.microsoft.com/office/powerpoint/2010/main" val="4217009002"/>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Conference Title - Opening Slide">
    <p:bg>
      <p:bgPr>
        <a:blipFill dpi="0" rotWithShape="1">
          <a:blip r:embed="rId2">
            <a:lum/>
          </a:blip>
          <a:srcRect/>
          <a:stretch>
            <a:fillRect t="-39000" b="-39000"/>
          </a:stretch>
        </a:blipFill>
        <a:effectLst/>
      </p:bgPr>
    </p:b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3"/>
          <a:stretch>
            <a:fillRect/>
          </a:stretch>
        </p:blipFill>
        <p:spPr>
          <a:xfrm>
            <a:off x="228601" y="4695828"/>
            <a:ext cx="2151993" cy="447675"/>
          </a:xfrm>
          <a:prstGeom prst="rect">
            <a:avLst/>
          </a:prstGeom>
        </p:spPr>
      </p:pic>
      <p:pic>
        <p:nvPicPr>
          <p:cNvPr id="3" name="Picture 2"/>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1276350"/>
            <a:ext cx="6858000" cy="943393"/>
          </a:xfrm>
          <a:prstGeom prst="rect">
            <a:avLst/>
          </a:prstGeom>
        </p:spPr>
      </p:pic>
    </p:spTree>
    <p:extLst>
      <p:ext uri="{BB962C8B-B14F-4D97-AF65-F5344CB8AC3E}">
        <p14:creationId xmlns:p14="http://schemas.microsoft.com/office/powerpoint/2010/main" val="339841602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itle">
  <p:cSld name="Session Title &amp; Speaker Nam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342900" y="1198893"/>
            <a:ext cx="5829300" cy="666751"/>
          </a:xfrm>
          <a:prstGeom prst="rect">
            <a:avLst/>
          </a:prstGeom>
        </p:spPr>
        <p:txBody>
          <a:bodyPr/>
          <a:lstStyle>
            <a:lvl1pPr algn="l">
              <a:defRPr baseline="0">
                <a:solidFill>
                  <a:srgbClr val="523394"/>
                </a:solidFill>
                <a:latin typeface="Century Gothic" pitchFamily="34" charset="0"/>
              </a:defRPr>
            </a:lvl1pPr>
          </a:lstStyle>
          <a:p>
            <a:r>
              <a:rPr lang="en-US" dirty="0" smtClean="0"/>
              <a:t>Click to enter session title</a:t>
            </a:r>
            <a:endParaRPr lang="en-US" dirty="0"/>
          </a:p>
        </p:txBody>
      </p:sp>
      <p:sp>
        <p:nvSpPr>
          <p:cNvPr id="3" name="Subtitle 2"/>
          <p:cNvSpPr>
            <a:spLocks noGrp="1"/>
          </p:cNvSpPr>
          <p:nvPr>
            <p:ph type="subTitle" idx="1" hasCustomPrompt="1"/>
          </p:nvPr>
        </p:nvSpPr>
        <p:spPr>
          <a:xfrm>
            <a:off x="868867" y="1880725"/>
            <a:ext cx="4800600" cy="1756764"/>
          </a:xfrm>
          <a:prstGeom prst="rect">
            <a:avLst/>
          </a:prstGeom>
        </p:spPr>
        <p:txBody>
          <a:bodyPr/>
          <a:lstStyle>
            <a:lvl1pPr marL="0" indent="0" algn="l">
              <a:buNone/>
              <a:defRPr sz="3600" baseline="0">
                <a:solidFill>
                  <a:srgbClr val="CC6600"/>
                </a:solidFill>
                <a:latin typeface="Corbel" pitchFamily="34" charset="0"/>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smtClean="0"/>
              <a:t>Click to edit speaker name, title and company name</a:t>
            </a:r>
            <a:endParaRPr lang="en-US" dirty="0"/>
          </a:p>
        </p:txBody>
      </p:sp>
    </p:spTree>
    <p:extLst>
      <p:ext uri="{BB962C8B-B14F-4D97-AF65-F5344CB8AC3E}">
        <p14:creationId xmlns:p14="http://schemas.microsoft.com/office/powerpoint/2010/main" val="3396796001"/>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Speaker Bio">
    <p:spTree>
      <p:nvGrpSpPr>
        <p:cNvPr id="1" name=""/>
        <p:cNvGrpSpPr/>
        <p:nvPr/>
      </p:nvGrpSpPr>
      <p:grpSpPr>
        <a:xfrm>
          <a:off x="0" y="0"/>
          <a:ext cx="0" cy="0"/>
          <a:chOff x="0" y="0"/>
          <a:chExt cx="0" cy="0"/>
        </a:xfrm>
      </p:grpSpPr>
      <p:sp>
        <p:nvSpPr>
          <p:cNvPr id="3" name="Content Placeholder 2"/>
          <p:cNvSpPr>
            <a:spLocks noGrp="1"/>
          </p:cNvSpPr>
          <p:nvPr>
            <p:ph idx="1"/>
          </p:nvPr>
        </p:nvSpPr>
        <p:spPr>
          <a:xfrm>
            <a:off x="342900" y="1200150"/>
            <a:ext cx="6172200" cy="3429000"/>
          </a:xfrm>
          <a:prstGeom prst="rect">
            <a:avLst/>
          </a:prstGeo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Box 3"/>
          <p:cNvSpPr txBox="1"/>
          <p:nvPr userDrawn="1"/>
        </p:nvSpPr>
        <p:spPr>
          <a:xfrm>
            <a:off x="342900" y="228600"/>
            <a:ext cx="6172200" cy="845344"/>
          </a:xfrm>
          <a:prstGeom prst="rect">
            <a:avLst/>
          </a:prstGeom>
          <a:noFill/>
        </p:spPr>
        <p:txBody>
          <a:bodyPr wrap="square" rtlCol="0" anchor="ctr">
            <a:noAutofit/>
          </a:bodyPr>
          <a:lstStyle/>
          <a:p>
            <a:pPr algn="ctr"/>
            <a:r>
              <a:rPr lang="en-US" sz="4400" dirty="0" smtClean="0">
                <a:solidFill>
                  <a:srgbClr val="523394"/>
                </a:solidFill>
                <a:latin typeface="Century Gothic" pitchFamily="34" charset="0"/>
              </a:rPr>
              <a:t>Speaker Bio</a:t>
            </a:r>
            <a:endParaRPr lang="en-US" sz="4400" dirty="0">
              <a:solidFill>
                <a:srgbClr val="523394"/>
              </a:solidFill>
              <a:latin typeface="Century Gothic" pitchFamily="34" charset="0"/>
            </a:endParaRPr>
          </a:p>
        </p:txBody>
      </p:sp>
    </p:spTree>
    <p:extLst>
      <p:ext uri="{BB962C8B-B14F-4D97-AF65-F5344CB8AC3E}">
        <p14:creationId xmlns:p14="http://schemas.microsoft.com/office/powerpoint/2010/main" val="109364144"/>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11" Type="http://schemas.openxmlformats.org/officeDocument/2006/relationships/image" Target="../media/image1.jpg"/><Relationship Id="rId12" Type="http://schemas.openxmlformats.org/officeDocument/2006/relationships/image" Target="../media/image2.png"/><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1">
            <a:lum/>
          </a:blip>
          <a:srcRect/>
          <a:stretch>
            <a:fillRect t="-7000" b="-7000"/>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42900" y="228600"/>
            <a:ext cx="6172200" cy="857250"/>
          </a:xfrm>
          <a:prstGeom prst="rect">
            <a:avLst/>
          </a:prstGeom>
        </p:spPr>
        <p:txBody>
          <a:bodyPr vert="horz" lIns="91440" tIns="45720" rIns="91440" bIns="45720" rtlCol="0" anchor="ctr">
            <a:noAutofit/>
          </a:bodyPr>
          <a:lstStyle/>
          <a:p>
            <a:r>
              <a:rPr lang="en-US" smtClean="0"/>
              <a:t>Click to edit Master title style</a:t>
            </a:r>
            <a:endParaRPr lang="en-US" dirty="0"/>
          </a:p>
        </p:txBody>
      </p:sp>
      <p:sp>
        <p:nvSpPr>
          <p:cNvPr id="3" name="Text Placeholder 2"/>
          <p:cNvSpPr>
            <a:spLocks noGrp="1"/>
          </p:cNvSpPr>
          <p:nvPr>
            <p:ph type="body" idx="1"/>
          </p:nvPr>
        </p:nvSpPr>
        <p:spPr>
          <a:xfrm>
            <a:off x="342900" y="1200150"/>
            <a:ext cx="6172200" cy="3429000"/>
          </a:xfrm>
          <a:prstGeom prst="rect">
            <a:avLst/>
          </a:prstGeom>
        </p:spPr>
        <p:txBody>
          <a:bodyPr vert="horz" lIns="91440" tIns="45720" rIns="91440" bIns="45720" rtlCol="0">
            <a:no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Footer Placeholder 4"/>
          <p:cNvSpPr>
            <a:spLocks noGrp="1"/>
          </p:cNvSpPr>
          <p:nvPr>
            <p:ph type="ftr" sz="quarter" idx="3"/>
          </p:nvPr>
        </p:nvSpPr>
        <p:spPr>
          <a:xfrm>
            <a:off x="2343150" y="4767263"/>
            <a:ext cx="21717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4914900" y="4767263"/>
            <a:ext cx="16002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512ED7FD-B62D-45E0-9FE6-5369AB61B87C}" type="slidenum">
              <a:rPr lang="en-US" smtClean="0"/>
              <a:t>‹#›</a:t>
            </a:fld>
            <a:endParaRPr lang="en-US"/>
          </a:p>
        </p:txBody>
      </p:sp>
      <p:pic>
        <p:nvPicPr>
          <p:cNvPr id="4" name="Picture 3"/>
          <p:cNvPicPr>
            <a:picLocks noChangeAspect="1"/>
          </p:cNvPicPr>
          <p:nvPr userDrawn="1"/>
        </p:nvPicPr>
        <p:blipFill>
          <a:blip r:embed="rId12" cstate="print">
            <a:extLst>
              <a:ext uri="{28A0092B-C50C-407E-A947-70E740481C1C}">
                <a14:useLocalDpi xmlns:a14="http://schemas.microsoft.com/office/drawing/2010/main" val="0"/>
              </a:ext>
            </a:extLst>
          </a:blip>
          <a:stretch>
            <a:fillRect/>
          </a:stretch>
        </p:blipFill>
        <p:spPr>
          <a:xfrm>
            <a:off x="342901" y="4767262"/>
            <a:ext cx="1880235" cy="296704"/>
          </a:xfrm>
          <a:prstGeom prst="rect">
            <a:avLst/>
          </a:prstGeom>
        </p:spPr>
      </p:pic>
    </p:spTree>
    <p:extLst>
      <p:ext uri="{BB962C8B-B14F-4D97-AF65-F5344CB8AC3E}">
        <p14:creationId xmlns:p14="http://schemas.microsoft.com/office/powerpoint/2010/main" val="35783261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4" r:id="rId3"/>
    <p:sldLayoutId id="2147483680" r:id="rId4"/>
    <p:sldLayoutId id="2147483663" r:id="rId5"/>
    <p:sldLayoutId id="2147483681" r:id="rId6"/>
    <p:sldLayoutId id="2147483695" r:id="rId7"/>
    <p:sldLayoutId id="2147483696" r:id="rId8"/>
    <p:sldLayoutId id="2147483697" r:id="rId9"/>
  </p:sldLayoutIdLst>
  <p:timing>
    <p:tnLst>
      <p:par>
        <p:cTn id="1" dur="indefinite" restart="never" nodeType="tmRoot"/>
      </p:par>
    </p:tnLst>
  </p:timing>
  <p:txStyles>
    <p:titleStyle>
      <a:lvl1pPr algn="ctr" defTabSz="914400" rtl="0" eaLnBrk="1" latinLnBrk="0" hangingPunct="1">
        <a:spcBef>
          <a:spcPct val="0"/>
        </a:spcBef>
        <a:buNone/>
        <a:defRPr sz="4400" kern="1200">
          <a:solidFill>
            <a:srgbClr val="523394"/>
          </a:solidFill>
          <a:latin typeface="Century Gothic" pitchFamily="34" charset="0"/>
          <a:ea typeface="Tahoma" pitchFamily="34" charset="0"/>
          <a:cs typeface="Tahoma" pitchFamily="34" charset="0"/>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Corbel" pitchFamily="34" charset="0"/>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Corbel" pitchFamily="34" charset="0"/>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Corbel" pitchFamily="34" charset="0"/>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Corbel" pitchFamily="34" charset="0"/>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Corbel" pitchFamily="34" charset="0"/>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hyperlink" Target="http://www.discoveryreport.com/DiscoveryReportForm_quick.php" TargetMode="External"/><Relationship Id="rId1" Type="http://schemas.openxmlformats.org/officeDocument/2006/relationships/slideLayout" Target="../slideLayouts/slideLayout3.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1" Type="http://schemas.openxmlformats.org/officeDocument/2006/relationships/slideLayout" Target="../slideLayouts/slideLayout9.xml"/><Relationship Id="rId2" Type="http://schemas.openxmlformats.org/officeDocument/2006/relationships/image" Target="../media/image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chef/devops-kungfu" TargetMode="External"/><Relationship Id="rId4" Type="http://schemas.openxmlformats.org/officeDocument/2006/relationships/hyperlink" Target="https://github.com/mattstratton" TargetMode="External"/><Relationship Id="rId1" Type="http://schemas.openxmlformats.org/officeDocument/2006/relationships/slideLayout" Target="../slideLayouts/slideLayout2.xml"/><Relationship Id="rId2" Type="http://schemas.openxmlformats.org/officeDocument/2006/relationships/hyperlink" Target="http://arresteddevops.com/devops-culture-change/"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1.gi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42591064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451430" y="1123950"/>
            <a:ext cx="6025569" cy="1200329"/>
          </a:xfrm>
          <a:prstGeom prst="rect">
            <a:avLst/>
          </a:prstGeom>
        </p:spPr>
        <p:txBody>
          <a:bodyPr wrap="square">
            <a:spAutoFit/>
          </a:bodyPr>
          <a:lstStyle/>
          <a:p>
            <a:r>
              <a:rPr lang="en-US" sz="2400" dirty="0"/>
              <a:t>“</a:t>
            </a:r>
            <a:r>
              <a:rPr lang="en-US" sz="2400" cap="all" dirty="0"/>
              <a:t>You can’t directly change culture. But you can change behavior, and behavior becomes culture</a:t>
            </a:r>
            <a:r>
              <a:rPr lang="en-US" sz="2400" dirty="0"/>
              <a:t>” </a:t>
            </a:r>
          </a:p>
        </p:txBody>
      </p:sp>
      <p:sp>
        <p:nvSpPr>
          <p:cNvPr id="4" name="Rectangle 3"/>
          <p:cNvSpPr/>
          <p:nvPr/>
        </p:nvSpPr>
        <p:spPr>
          <a:xfrm>
            <a:off x="2819400" y="2513958"/>
            <a:ext cx="3429000" cy="646331"/>
          </a:xfrm>
          <a:prstGeom prst="rect">
            <a:avLst/>
          </a:prstGeom>
        </p:spPr>
        <p:txBody>
          <a:bodyPr>
            <a:spAutoFit/>
          </a:bodyPr>
          <a:lstStyle/>
          <a:p>
            <a:r>
              <a:rPr lang="en-US" dirty="0"/>
              <a:t>–Lloyd Taylor VP Infrastructure, </a:t>
            </a:r>
            <a:r>
              <a:rPr lang="en-US" dirty="0" err="1"/>
              <a:t>Ngmoco</a:t>
            </a:r>
            <a:endParaRPr lang="en-US" dirty="0"/>
          </a:p>
        </p:txBody>
      </p:sp>
    </p:spTree>
    <p:extLst>
      <p:ext uri="{BB962C8B-B14F-4D97-AF65-F5344CB8AC3E}">
        <p14:creationId xmlns:p14="http://schemas.microsoft.com/office/powerpoint/2010/main" val="2025187190"/>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1885950"/>
            <a:ext cx="4566635" cy="1200329"/>
          </a:xfrm>
          <a:prstGeom prst="rect">
            <a:avLst/>
          </a:prstGeom>
        </p:spPr>
        <p:txBody>
          <a:bodyPr wrap="none">
            <a:spAutoFit/>
          </a:bodyPr>
          <a:lstStyle/>
          <a:p>
            <a:r>
              <a:rPr lang="en-US" sz="7200" dirty="0" smtClean="0"/>
              <a:t>automation</a:t>
            </a:r>
            <a:endParaRPr lang="en-US" sz="7200" dirty="0"/>
          </a:p>
        </p:txBody>
      </p:sp>
    </p:spTree>
    <p:extLst>
      <p:ext uri="{BB962C8B-B14F-4D97-AF65-F5344CB8AC3E}">
        <p14:creationId xmlns:p14="http://schemas.microsoft.com/office/powerpoint/2010/main" val="349517445"/>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819150"/>
            <a:ext cx="5410200" cy="1676400"/>
          </a:xfrm>
          <a:prstGeom prst="rect">
            <a:avLst/>
          </a:prstGeom>
        </p:spPr>
        <p:txBody>
          <a:bodyPr wrap="square">
            <a:noAutofit/>
          </a:bodyPr>
          <a:lstStyle/>
          <a:p>
            <a:r>
              <a:rPr lang="en-US" sz="2000" cap="all" dirty="0"/>
              <a:t>“Asking experts to do boring and repetitive, and yet technically demanding tasks is the most certain way of ensuring human error, short of sleep deprivation, or inebriation.”</a:t>
            </a:r>
            <a:endParaRPr lang="en-US" sz="2000" cap="all" dirty="0"/>
          </a:p>
        </p:txBody>
      </p:sp>
      <p:sp>
        <p:nvSpPr>
          <p:cNvPr id="2" name="TextBox 1"/>
          <p:cNvSpPr txBox="1"/>
          <p:nvPr/>
        </p:nvSpPr>
        <p:spPr>
          <a:xfrm>
            <a:off x="1676400" y="2724150"/>
            <a:ext cx="4648200" cy="646331"/>
          </a:xfrm>
          <a:prstGeom prst="rect">
            <a:avLst/>
          </a:prstGeom>
          <a:noFill/>
        </p:spPr>
        <p:txBody>
          <a:bodyPr wrap="square" rtlCol="0">
            <a:spAutoFit/>
          </a:bodyPr>
          <a:lstStyle/>
          <a:p>
            <a:r>
              <a:rPr lang="en-US" dirty="0" smtClean="0"/>
              <a:t>- </a:t>
            </a:r>
            <a:r>
              <a:rPr lang="en-US" i="1" dirty="0" smtClean="0"/>
              <a:t>Continuous Delivery</a:t>
            </a:r>
            <a:r>
              <a:rPr lang="en-US" dirty="0" smtClean="0"/>
              <a:t>, </a:t>
            </a:r>
            <a:r>
              <a:rPr lang="en-US" dirty="0" err="1" smtClean="0"/>
              <a:t>Jez</a:t>
            </a:r>
            <a:r>
              <a:rPr lang="en-US" dirty="0" smtClean="0"/>
              <a:t> Humble and David Farley</a:t>
            </a:r>
            <a:endParaRPr lang="en-US" dirty="0"/>
          </a:p>
        </p:txBody>
      </p:sp>
    </p:spTree>
    <p:extLst>
      <p:ext uri="{BB962C8B-B14F-4D97-AF65-F5344CB8AC3E}">
        <p14:creationId xmlns:p14="http://schemas.microsoft.com/office/powerpoint/2010/main" val="693950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143000" y="1885950"/>
            <a:ext cx="5036956" cy="1200329"/>
          </a:xfrm>
          <a:prstGeom prst="rect">
            <a:avLst/>
          </a:prstGeom>
        </p:spPr>
        <p:txBody>
          <a:bodyPr wrap="none">
            <a:spAutoFit/>
          </a:bodyPr>
          <a:lstStyle/>
          <a:p>
            <a:r>
              <a:rPr lang="en-US" sz="7200" dirty="0"/>
              <a:t>l</a:t>
            </a:r>
            <a:r>
              <a:rPr lang="en-US" sz="7200" dirty="0" smtClean="0"/>
              <a:t>ean thinking</a:t>
            </a:r>
            <a:endParaRPr lang="en-US" sz="7200" dirty="0"/>
          </a:p>
        </p:txBody>
      </p:sp>
    </p:spTree>
    <p:extLst>
      <p:ext uri="{BB962C8B-B14F-4D97-AF65-F5344CB8AC3E}">
        <p14:creationId xmlns:p14="http://schemas.microsoft.com/office/powerpoint/2010/main" val="382697713"/>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762000" y="1885950"/>
            <a:ext cx="5425396" cy="1200329"/>
          </a:xfrm>
          <a:prstGeom prst="rect">
            <a:avLst/>
          </a:prstGeom>
        </p:spPr>
        <p:txBody>
          <a:bodyPr wrap="none">
            <a:spAutoFit/>
          </a:bodyPr>
          <a:lstStyle/>
          <a:p>
            <a:r>
              <a:rPr lang="en-US" sz="7200" smtClean="0"/>
              <a:t>measurement</a:t>
            </a:r>
            <a:endParaRPr lang="en-US" sz="7200" dirty="0"/>
          </a:p>
        </p:txBody>
      </p:sp>
    </p:spTree>
    <p:extLst>
      <p:ext uri="{BB962C8B-B14F-4D97-AF65-F5344CB8AC3E}">
        <p14:creationId xmlns:p14="http://schemas.microsoft.com/office/powerpoint/2010/main" val="32476392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81200" y="1809750"/>
            <a:ext cx="2927404" cy="1200329"/>
          </a:xfrm>
          <a:prstGeom prst="rect">
            <a:avLst/>
          </a:prstGeom>
        </p:spPr>
        <p:txBody>
          <a:bodyPr wrap="none">
            <a:spAutoFit/>
          </a:bodyPr>
          <a:lstStyle/>
          <a:p>
            <a:r>
              <a:rPr lang="en-US" sz="7200" dirty="0" smtClean="0"/>
              <a:t>sharing</a:t>
            </a:r>
            <a:endParaRPr lang="en-US" sz="7200" dirty="0"/>
          </a:p>
        </p:txBody>
      </p:sp>
    </p:spTree>
    <p:extLst>
      <p:ext uri="{BB962C8B-B14F-4D97-AF65-F5344CB8AC3E}">
        <p14:creationId xmlns:p14="http://schemas.microsoft.com/office/powerpoint/2010/main" val="1111783898"/>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2438400" y="1809750"/>
            <a:ext cx="2068195" cy="1200329"/>
          </a:xfrm>
          <a:prstGeom prst="rect">
            <a:avLst/>
          </a:prstGeom>
        </p:spPr>
        <p:txBody>
          <a:bodyPr wrap="none">
            <a:spAutoFit/>
          </a:bodyPr>
          <a:lstStyle/>
          <a:p>
            <a:r>
              <a:rPr lang="en-US" sz="7200" dirty="0" err="1"/>
              <a:t>w</a:t>
            </a:r>
            <a:r>
              <a:rPr lang="en-US" sz="7200" smtClean="0"/>
              <a:t>ut</a:t>
            </a:r>
            <a:r>
              <a:rPr lang="en-US" sz="7200" dirty="0" smtClean="0"/>
              <a:t>?</a:t>
            </a:r>
            <a:endParaRPr lang="en-US" sz="7200" dirty="0"/>
          </a:p>
        </p:txBody>
      </p:sp>
    </p:spTree>
    <p:extLst>
      <p:ext uri="{BB962C8B-B14F-4D97-AF65-F5344CB8AC3E}">
        <p14:creationId xmlns:p14="http://schemas.microsoft.com/office/powerpoint/2010/main" val="72637115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609600" y="1428750"/>
            <a:ext cx="6029536" cy="1569660"/>
          </a:xfrm>
          <a:prstGeom prst="rect">
            <a:avLst/>
          </a:prstGeom>
        </p:spPr>
        <p:txBody>
          <a:bodyPr wrap="none">
            <a:spAutoFit/>
          </a:bodyPr>
          <a:lstStyle/>
          <a:p>
            <a:r>
              <a:rPr lang="en-US" sz="4800" dirty="0" smtClean="0"/>
              <a:t>each of these is a</a:t>
            </a:r>
          </a:p>
          <a:p>
            <a:r>
              <a:rPr lang="en-US" sz="4800" dirty="0" smtClean="0"/>
              <a:t>“</a:t>
            </a:r>
            <a:r>
              <a:rPr lang="en-US" sz="4800" dirty="0" err="1" smtClean="0"/>
              <a:t>devops</a:t>
            </a:r>
            <a:r>
              <a:rPr lang="en-US" sz="4800" dirty="0" smtClean="0"/>
              <a:t> love language”</a:t>
            </a:r>
            <a:endParaRPr lang="en-US" sz="4800" dirty="0"/>
          </a:p>
        </p:txBody>
      </p:sp>
    </p:spTree>
    <p:extLst>
      <p:ext uri="{BB962C8B-B14F-4D97-AF65-F5344CB8AC3E}">
        <p14:creationId xmlns:p14="http://schemas.microsoft.com/office/powerpoint/2010/main" val="1548348142"/>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52400" y="1428750"/>
            <a:ext cx="6477000" cy="1569660"/>
          </a:xfrm>
          <a:prstGeom prst="rect">
            <a:avLst/>
          </a:prstGeom>
        </p:spPr>
        <p:txBody>
          <a:bodyPr wrap="square">
            <a:spAutoFit/>
          </a:bodyPr>
          <a:lstStyle/>
          <a:p>
            <a:r>
              <a:rPr lang="en-US" sz="2400" cap="all" dirty="0" smtClean="0"/>
              <a:t>“If </a:t>
            </a:r>
            <a:r>
              <a:rPr lang="en-US" sz="2400" cap="all" dirty="0"/>
              <a:t>you find yourself thinking ‘this is crystal clear to me, why aren’t they seeing it?, that’s more about </a:t>
            </a:r>
            <a:r>
              <a:rPr lang="en-US" sz="2400" i="1" cap="all" dirty="0"/>
              <a:t>you</a:t>
            </a:r>
            <a:r>
              <a:rPr lang="en-US" sz="2400" cap="all" dirty="0"/>
              <a:t> than it is about </a:t>
            </a:r>
            <a:r>
              <a:rPr lang="en-US" sz="2400" i="1" cap="all" dirty="0"/>
              <a:t>them</a:t>
            </a:r>
            <a:r>
              <a:rPr lang="en-US" sz="2400" cap="all" dirty="0"/>
              <a:t>.” </a:t>
            </a:r>
          </a:p>
        </p:txBody>
      </p:sp>
      <p:sp>
        <p:nvSpPr>
          <p:cNvPr id="4" name="Rectangle 3"/>
          <p:cNvSpPr/>
          <p:nvPr/>
        </p:nvSpPr>
        <p:spPr>
          <a:xfrm>
            <a:off x="2667000" y="3085214"/>
            <a:ext cx="3733800" cy="369332"/>
          </a:xfrm>
          <a:prstGeom prst="rect">
            <a:avLst/>
          </a:prstGeom>
        </p:spPr>
        <p:txBody>
          <a:bodyPr wrap="square">
            <a:spAutoFit/>
          </a:bodyPr>
          <a:lstStyle/>
          <a:p>
            <a:r>
              <a:rPr lang="en-US" dirty="0"/>
              <a:t>–Bill Joy, </a:t>
            </a:r>
            <a:r>
              <a:rPr lang="en-US" i="1" dirty="0"/>
              <a:t>Arrested </a:t>
            </a:r>
            <a:r>
              <a:rPr lang="en-US" i="1" dirty="0" err="1"/>
              <a:t>DevOps</a:t>
            </a:r>
            <a:r>
              <a:rPr lang="en-US" i="1" dirty="0"/>
              <a:t> </a:t>
            </a:r>
            <a:r>
              <a:rPr lang="en-US" dirty="0"/>
              <a:t>Episode 33</a:t>
            </a:r>
          </a:p>
        </p:txBody>
      </p:sp>
    </p:spTree>
    <p:extLst>
      <p:ext uri="{BB962C8B-B14F-4D97-AF65-F5344CB8AC3E}">
        <p14:creationId xmlns:p14="http://schemas.microsoft.com/office/powerpoint/2010/main" val="43025341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1754326"/>
          </a:xfrm>
          <a:prstGeom prst="rect">
            <a:avLst/>
          </a:prstGeom>
        </p:spPr>
        <p:txBody>
          <a:bodyPr wrap="square">
            <a:spAutoFit/>
          </a:bodyPr>
          <a:lstStyle/>
          <a:p>
            <a:r>
              <a:rPr lang="en-US" sz="3600" dirty="0" smtClean="0"/>
              <a:t>it's </a:t>
            </a:r>
            <a:r>
              <a:rPr lang="en-US" sz="3600" dirty="0"/>
              <a:t>not enough to get someone to do it, they need to see the value in their own language</a:t>
            </a:r>
          </a:p>
        </p:txBody>
      </p:sp>
    </p:spTree>
    <p:extLst>
      <p:ext uri="{BB962C8B-B14F-4D97-AF65-F5344CB8AC3E}">
        <p14:creationId xmlns:p14="http://schemas.microsoft.com/office/powerpoint/2010/main" val="200450423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Five Love Languages of </a:t>
            </a:r>
            <a:r>
              <a:rPr lang="en-US" dirty="0" err="1" smtClean="0"/>
              <a:t>DevOps</a:t>
            </a:r>
            <a:endParaRPr lang="en-US" dirty="0"/>
          </a:p>
        </p:txBody>
      </p:sp>
      <p:sp>
        <p:nvSpPr>
          <p:cNvPr id="3" name="Subtitle 2"/>
          <p:cNvSpPr>
            <a:spLocks noGrp="1"/>
          </p:cNvSpPr>
          <p:nvPr>
            <p:ph type="subTitle" idx="1"/>
          </p:nvPr>
        </p:nvSpPr>
        <p:spPr>
          <a:xfrm>
            <a:off x="990600" y="2571750"/>
            <a:ext cx="4800600" cy="1756764"/>
          </a:xfrm>
        </p:spPr>
        <p:txBody>
          <a:bodyPr/>
          <a:lstStyle/>
          <a:p>
            <a:r>
              <a:rPr lang="en-US" dirty="0" smtClean="0"/>
              <a:t>Matt Stratton</a:t>
            </a:r>
          </a:p>
          <a:p>
            <a:r>
              <a:rPr lang="en-US" dirty="0" smtClean="0"/>
              <a:t>Solutions Architect</a:t>
            </a:r>
          </a:p>
          <a:p>
            <a:r>
              <a:rPr lang="en-US" dirty="0" smtClean="0"/>
              <a:t>Chef Software, </a:t>
            </a:r>
            <a:r>
              <a:rPr lang="en-US" dirty="0" err="1" smtClean="0"/>
              <a:t>Inc</a:t>
            </a:r>
            <a:endParaRPr lang="en-US" dirty="0"/>
          </a:p>
        </p:txBody>
      </p:sp>
    </p:spTree>
    <p:extLst>
      <p:ext uri="{BB962C8B-B14F-4D97-AF65-F5344CB8AC3E}">
        <p14:creationId xmlns:p14="http://schemas.microsoft.com/office/powerpoint/2010/main" val="3354178894"/>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DiSC</a:t>
            </a:r>
            <a:endParaRPr lang="en-US" dirty="0"/>
          </a:p>
        </p:txBody>
      </p:sp>
      <p:pic>
        <p:nvPicPr>
          <p:cNvPr id="3" name="Picture 2"/>
          <p:cNvPicPr>
            <a:picLocks noChangeAspect="1"/>
          </p:cNvPicPr>
          <p:nvPr/>
        </p:nvPicPr>
        <p:blipFill>
          <a:blip r:embed="rId3"/>
          <a:stretch>
            <a:fillRect/>
          </a:stretch>
        </p:blipFill>
        <p:spPr>
          <a:xfrm>
            <a:off x="3124200" y="1073944"/>
            <a:ext cx="3583940" cy="3562350"/>
          </a:xfrm>
          <a:prstGeom prst="rect">
            <a:avLst/>
          </a:prstGeom>
        </p:spPr>
      </p:pic>
      <p:sp>
        <p:nvSpPr>
          <p:cNvPr id="4" name="Rectangle 3"/>
          <p:cNvSpPr/>
          <p:nvPr/>
        </p:nvSpPr>
        <p:spPr>
          <a:xfrm>
            <a:off x="152400" y="1352550"/>
            <a:ext cx="2590800" cy="2308324"/>
          </a:xfrm>
          <a:prstGeom prst="rect">
            <a:avLst/>
          </a:prstGeom>
        </p:spPr>
        <p:txBody>
          <a:bodyPr wrap="square">
            <a:spAutoFit/>
          </a:bodyPr>
          <a:lstStyle/>
          <a:p>
            <a:pPr marL="285750" indent="-285750">
              <a:lnSpc>
                <a:spcPct val="200000"/>
              </a:lnSpc>
              <a:buFont typeface="Arial" charset="0"/>
              <a:buChar char="•"/>
            </a:pPr>
            <a:r>
              <a:rPr lang="en-US" dirty="0" smtClean="0"/>
              <a:t>Dominant/Direct</a:t>
            </a:r>
          </a:p>
          <a:p>
            <a:pPr marL="285750" indent="-285750">
              <a:lnSpc>
                <a:spcPct val="200000"/>
              </a:lnSpc>
              <a:buFont typeface="Arial" charset="0"/>
              <a:buChar char="•"/>
            </a:pPr>
            <a:r>
              <a:rPr lang="en-US" dirty="0" smtClean="0"/>
              <a:t>Influencing</a:t>
            </a:r>
          </a:p>
          <a:p>
            <a:pPr marL="285750" indent="-285750">
              <a:lnSpc>
                <a:spcPct val="200000"/>
              </a:lnSpc>
              <a:buFont typeface="Arial" charset="0"/>
              <a:buChar char="•"/>
            </a:pPr>
            <a:r>
              <a:rPr lang="en-US" dirty="0" smtClean="0"/>
              <a:t>Steadiness</a:t>
            </a:r>
          </a:p>
          <a:p>
            <a:pPr marL="285750" indent="-285750">
              <a:lnSpc>
                <a:spcPct val="200000"/>
              </a:lnSpc>
              <a:buFont typeface="Arial" charset="0"/>
              <a:buChar char="•"/>
            </a:pPr>
            <a:r>
              <a:rPr lang="en-US" dirty="0" smtClean="0"/>
              <a:t>Conscientious</a:t>
            </a:r>
            <a:endParaRPr lang="en-US" dirty="0"/>
          </a:p>
        </p:txBody>
      </p:sp>
      <p:sp>
        <p:nvSpPr>
          <p:cNvPr id="5" name="Rectangle 4"/>
          <p:cNvSpPr/>
          <p:nvPr/>
        </p:nvSpPr>
        <p:spPr>
          <a:xfrm>
            <a:off x="2971800" y="4705350"/>
            <a:ext cx="4991100" cy="246221"/>
          </a:xfrm>
          <a:prstGeom prst="rect">
            <a:avLst/>
          </a:prstGeom>
        </p:spPr>
        <p:txBody>
          <a:bodyPr wrap="square">
            <a:spAutoFit/>
          </a:bodyPr>
          <a:lstStyle/>
          <a:p>
            <a:r>
              <a:rPr lang="en-US" sz="1000" u="sng" dirty="0">
                <a:solidFill>
                  <a:srgbClr val="000000"/>
                </a:solidFill>
                <a:latin typeface="Helvetica-Light" charset="0"/>
                <a:hlinkClick r:id="rId4"/>
              </a:rPr>
              <a:t>http://www.discoveryreport.com/DiscoveryReportForm_quick.php</a:t>
            </a:r>
            <a:endParaRPr lang="en-US" sz="1000" dirty="0"/>
          </a:p>
        </p:txBody>
      </p:sp>
    </p:spTree>
    <p:extLst>
      <p:ext uri="{BB962C8B-B14F-4D97-AF65-F5344CB8AC3E}">
        <p14:creationId xmlns:p14="http://schemas.microsoft.com/office/powerpoint/2010/main" val="1289515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400657"/>
          </a:xfrm>
          <a:prstGeom prst="rect">
            <a:avLst/>
          </a:prstGeom>
        </p:spPr>
        <p:txBody>
          <a:bodyPr wrap="square">
            <a:spAutoFit/>
          </a:bodyPr>
          <a:lstStyle/>
          <a:p>
            <a:pPr algn="ctr">
              <a:lnSpc>
                <a:spcPct val="150000"/>
              </a:lnSpc>
            </a:pPr>
            <a:r>
              <a:rPr lang="en-US" sz="6000" dirty="0" smtClean="0"/>
              <a:t>d</a:t>
            </a:r>
            <a:r>
              <a:rPr lang="en-US" sz="6000" dirty="0" smtClean="0"/>
              <a:t>irect</a:t>
            </a:r>
          </a:p>
          <a:p>
            <a:pPr algn="ctr">
              <a:lnSpc>
                <a:spcPct val="150000"/>
              </a:lnSpc>
            </a:pPr>
            <a:r>
              <a:rPr lang="en-US" sz="4000" dirty="0"/>
              <a:t>l</a:t>
            </a:r>
            <a:r>
              <a:rPr lang="en-US" sz="4000" dirty="0" smtClean="0"/>
              <a:t>ean/measurement</a:t>
            </a:r>
            <a:endParaRPr lang="en-US" sz="4000" dirty="0" smtClean="0"/>
          </a:p>
        </p:txBody>
      </p:sp>
    </p:spTree>
    <p:extLst>
      <p:ext uri="{BB962C8B-B14F-4D97-AF65-F5344CB8AC3E}">
        <p14:creationId xmlns:p14="http://schemas.microsoft.com/office/powerpoint/2010/main" val="38904074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400657"/>
          </a:xfrm>
          <a:prstGeom prst="rect">
            <a:avLst/>
          </a:prstGeom>
        </p:spPr>
        <p:txBody>
          <a:bodyPr wrap="square">
            <a:spAutoFit/>
          </a:bodyPr>
          <a:lstStyle/>
          <a:p>
            <a:pPr algn="ctr">
              <a:lnSpc>
                <a:spcPct val="150000"/>
              </a:lnSpc>
            </a:pPr>
            <a:r>
              <a:rPr lang="en-US" sz="6000" dirty="0"/>
              <a:t>i</a:t>
            </a:r>
            <a:r>
              <a:rPr lang="en-US" sz="6000" dirty="0" smtClean="0"/>
              <a:t>nfluencing</a:t>
            </a:r>
            <a:endParaRPr lang="en-US" sz="6000" dirty="0" smtClean="0"/>
          </a:p>
          <a:p>
            <a:pPr algn="ctr">
              <a:lnSpc>
                <a:spcPct val="150000"/>
              </a:lnSpc>
            </a:pPr>
            <a:r>
              <a:rPr lang="en-US" sz="4000" dirty="0"/>
              <a:t>c</a:t>
            </a:r>
            <a:r>
              <a:rPr lang="en-US" sz="4000" dirty="0" smtClean="0"/>
              <a:t>ulture/sharing</a:t>
            </a:r>
            <a:endParaRPr lang="en-US" sz="4000" dirty="0" smtClean="0"/>
          </a:p>
        </p:txBody>
      </p:sp>
    </p:spTree>
    <p:extLst>
      <p:ext uri="{BB962C8B-B14F-4D97-AF65-F5344CB8AC3E}">
        <p14:creationId xmlns:p14="http://schemas.microsoft.com/office/powerpoint/2010/main" val="282828202"/>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2123658"/>
          </a:xfrm>
          <a:prstGeom prst="rect">
            <a:avLst/>
          </a:prstGeom>
        </p:spPr>
        <p:txBody>
          <a:bodyPr wrap="square">
            <a:spAutoFit/>
          </a:bodyPr>
          <a:lstStyle/>
          <a:p>
            <a:pPr algn="ctr">
              <a:lnSpc>
                <a:spcPct val="150000"/>
              </a:lnSpc>
            </a:pPr>
            <a:r>
              <a:rPr lang="en-US" sz="6000" dirty="0"/>
              <a:t>s</a:t>
            </a:r>
            <a:r>
              <a:rPr lang="en-US" sz="6000" dirty="0" smtClean="0"/>
              <a:t>teadiness</a:t>
            </a:r>
            <a:endParaRPr lang="en-US" sz="6000" dirty="0" smtClean="0"/>
          </a:p>
          <a:p>
            <a:pPr algn="ctr">
              <a:lnSpc>
                <a:spcPct val="150000"/>
              </a:lnSpc>
            </a:pPr>
            <a:r>
              <a:rPr lang="en-US" sz="2800" dirty="0"/>
              <a:t>a</a:t>
            </a:r>
            <a:r>
              <a:rPr lang="en-US" sz="2800" dirty="0" smtClean="0"/>
              <a:t>utomation/measurement</a:t>
            </a:r>
            <a:endParaRPr lang="en-US" sz="2800" dirty="0" smtClean="0"/>
          </a:p>
        </p:txBody>
      </p:sp>
    </p:spTree>
    <p:extLst>
      <p:ext uri="{BB962C8B-B14F-4D97-AF65-F5344CB8AC3E}">
        <p14:creationId xmlns:p14="http://schemas.microsoft.com/office/powerpoint/2010/main" val="474613996"/>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971550"/>
            <a:ext cx="4267200" cy="1985159"/>
          </a:xfrm>
          <a:prstGeom prst="rect">
            <a:avLst/>
          </a:prstGeom>
        </p:spPr>
        <p:txBody>
          <a:bodyPr wrap="square">
            <a:spAutoFit/>
          </a:bodyPr>
          <a:lstStyle/>
          <a:p>
            <a:pPr algn="ctr">
              <a:lnSpc>
                <a:spcPct val="150000"/>
              </a:lnSpc>
            </a:pPr>
            <a:r>
              <a:rPr lang="en-US" sz="5400" dirty="0" smtClean="0"/>
              <a:t>conscientious</a:t>
            </a:r>
            <a:endParaRPr lang="en-US" sz="5400" dirty="0" smtClean="0"/>
          </a:p>
          <a:p>
            <a:pPr algn="ctr">
              <a:lnSpc>
                <a:spcPct val="150000"/>
              </a:lnSpc>
            </a:pPr>
            <a:r>
              <a:rPr lang="en-US" sz="2800" dirty="0" smtClean="0"/>
              <a:t>sharing/measurement</a:t>
            </a:r>
            <a:endParaRPr lang="en-US" sz="2800" dirty="0" smtClean="0"/>
          </a:p>
        </p:txBody>
      </p:sp>
    </p:spTree>
    <p:extLst>
      <p:ext uri="{BB962C8B-B14F-4D97-AF65-F5344CB8AC3E}">
        <p14:creationId xmlns:p14="http://schemas.microsoft.com/office/powerpoint/2010/main" val="1219407971"/>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0" y="1733550"/>
            <a:ext cx="4267200" cy="1015663"/>
          </a:xfrm>
          <a:prstGeom prst="rect">
            <a:avLst/>
          </a:prstGeom>
        </p:spPr>
        <p:txBody>
          <a:bodyPr wrap="square">
            <a:spAutoFit/>
          </a:bodyPr>
          <a:lstStyle/>
          <a:p>
            <a:pPr>
              <a:lnSpc>
                <a:spcPct val="150000"/>
              </a:lnSpc>
            </a:pPr>
            <a:r>
              <a:rPr lang="en-US" sz="4000" dirty="0"/>
              <a:t>assess the </a:t>
            </a:r>
            <a:r>
              <a:rPr lang="en-US" sz="4000" dirty="0" smtClean="0"/>
              <a:t>drivers</a:t>
            </a:r>
            <a:endParaRPr lang="en-US" sz="4000" dirty="0" smtClean="0"/>
          </a:p>
        </p:txBody>
      </p:sp>
    </p:spTree>
    <p:extLst>
      <p:ext uri="{BB962C8B-B14F-4D97-AF65-F5344CB8AC3E}">
        <p14:creationId xmlns:p14="http://schemas.microsoft.com/office/powerpoint/2010/main" val="446340713"/>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4000" y="1733550"/>
            <a:ext cx="4267200" cy="1015663"/>
          </a:xfrm>
          <a:prstGeom prst="rect">
            <a:avLst/>
          </a:prstGeom>
        </p:spPr>
        <p:txBody>
          <a:bodyPr wrap="square">
            <a:spAutoFit/>
          </a:bodyPr>
          <a:lstStyle/>
          <a:p>
            <a:pPr>
              <a:lnSpc>
                <a:spcPct val="150000"/>
              </a:lnSpc>
            </a:pPr>
            <a:r>
              <a:rPr lang="en-US" sz="4000" dirty="0" smtClean="0"/>
              <a:t>be </a:t>
            </a:r>
            <a:r>
              <a:rPr lang="en-US" sz="4000"/>
              <a:t>a </a:t>
            </a:r>
            <a:r>
              <a:rPr lang="en-US" sz="4000" smtClean="0"/>
              <a:t>salesperson</a:t>
            </a:r>
            <a:endParaRPr lang="en-US" sz="4000" dirty="0" smtClean="0"/>
          </a:p>
        </p:txBody>
      </p:sp>
    </p:spTree>
    <p:extLst>
      <p:ext uri="{BB962C8B-B14F-4D97-AF65-F5344CB8AC3E}">
        <p14:creationId xmlns:p14="http://schemas.microsoft.com/office/powerpoint/2010/main" val="141132820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447800" y="1733550"/>
            <a:ext cx="4267200" cy="1015663"/>
          </a:xfrm>
          <a:prstGeom prst="rect">
            <a:avLst/>
          </a:prstGeom>
        </p:spPr>
        <p:txBody>
          <a:bodyPr wrap="square">
            <a:spAutoFit/>
          </a:bodyPr>
          <a:lstStyle/>
          <a:p>
            <a:pPr>
              <a:lnSpc>
                <a:spcPct val="150000"/>
              </a:lnSpc>
            </a:pPr>
            <a:r>
              <a:rPr lang="en-US" sz="4000" dirty="0" smtClean="0"/>
              <a:t>talk </a:t>
            </a:r>
            <a:r>
              <a:rPr lang="en-US" sz="4000" dirty="0"/>
              <a:t>their language</a:t>
            </a:r>
          </a:p>
        </p:txBody>
      </p:sp>
    </p:spTree>
    <p:extLst>
      <p:ext uri="{BB962C8B-B14F-4D97-AF65-F5344CB8AC3E}">
        <p14:creationId xmlns:p14="http://schemas.microsoft.com/office/powerpoint/2010/main" val="696947386"/>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05000" y="1733550"/>
            <a:ext cx="3429000" cy="1323439"/>
          </a:xfrm>
          <a:prstGeom prst="rect">
            <a:avLst/>
          </a:prstGeom>
        </p:spPr>
        <p:txBody>
          <a:bodyPr wrap="square">
            <a:spAutoFit/>
          </a:bodyPr>
          <a:lstStyle/>
          <a:p>
            <a:r>
              <a:rPr lang="en-US" sz="4000" dirty="0"/>
              <a:t>compliance vs. commitment</a:t>
            </a:r>
          </a:p>
        </p:txBody>
      </p:sp>
    </p:spTree>
    <p:extLst>
      <p:ext uri="{BB962C8B-B14F-4D97-AF65-F5344CB8AC3E}">
        <p14:creationId xmlns:p14="http://schemas.microsoft.com/office/powerpoint/2010/main" val="117552630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1815882"/>
          </a:xfrm>
          <a:prstGeom prst="rect">
            <a:avLst/>
          </a:prstGeom>
        </p:spPr>
        <p:txBody>
          <a:bodyPr wrap="square">
            <a:spAutoFit/>
          </a:bodyPr>
          <a:lstStyle/>
          <a:p>
            <a:r>
              <a:rPr lang="en-US" sz="2800" dirty="0" smtClean="0"/>
              <a:t>the </a:t>
            </a:r>
            <a:r>
              <a:rPr lang="en-US" sz="2800" dirty="0"/>
              <a:t>best change influencers are those who don’t see people as something they ‘have to deal with’. </a:t>
            </a:r>
            <a:endParaRPr lang="en-US" sz="2800" dirty="0" smtClean="0"/>
          </a:p>
          <a:p>
            <a:endParaRPr lang="en-US" sz="2800" dirty="0"/>
          </a:p>
        </p:txBody>
      </p:sp>
    </p:spTree>
    <p:extLst>
      <p:ext uri="{BB962C8B-B14F-4D97-AF65-F5344CB8AC3E}">
        <p14:creationId xmlns:p14="http://schemas.microsoft.com/office/powerpoint/2010/main" val="102512584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a:blip r:embed="rId2"/>
          <a:stretch>
            <a:fillRect/>
          </a:stretch>
        </p:blipFill>
        <p:spPr>
          <a:xfrm>
            <a:off x="228600" y="1047750"/>
            <a:ext cx="1752600" cy="1871777"/>
          </a:xfrm>
          <a:prstGeom prst="rect">
            <a:avLst/>
          </a:prstGeom>
        </p:spPr>
      </p:pic>
      <p:pic>
        <p:nvPicPr>
          <p:cNvPr id="4" name="Picture 3"/>
          <p:cNvPicPr>
            <a:picLocks noChangeAspect="1"/>
          </p:cNvPicPr>
          <p:nvPr/>
        </p:nvPicPr>
        <p:blipFill>
          <a:blip r:embed="rId3"/>
          <a:stretch>
            <a:fillRect/>
          </a:stretch>
        </p:blipFill>
        <p:spPr>
          <a:xfrm>
            <a:off x="4648200" y="1205763"/>
            <a:ext cx="1562790" cy="1555750"/>
          </a:xfrm>
          <a:prstGeom prst="rect">
            <a:avLst/>
          </a:prstGeom>
        </p:spPr>
      </p:pic>
      <p:pic>
        <p:nvPicPr>
          <p:cNvPr id="5" name="Picture 4"/>
          <p:cNvPicPr>
            <a:picLocks noChangeAspect="1"/>
          </p:cNvPicPr>
          <p:nvPr/>
        </p:nvPicPr>
        <p:blipFill>
          <a:blip r:embed="rId4"/>
          <a:stretch>
            <a:fillRect/>
          </a:stretch>
        </p:blipFill>
        <p:spPr>
          <a:xfrm>
            <a:off x="2425700" y="2343150"/>
            <a:ext cx="1778000" cy="2438400"/>
          </a:xfrm>
          <a:prstGeom prst="rect">
            <a:avLst/>
          </a:prstGeom>
        </p:spPr>
      </p:pic>
    </p:spTree>
    <p:extLst>
      <p:ext uri="{BB962C8B-B14F-4D97-AF65-F5344CB8AC3E}">
        <p14:creationId xmlns:p14="http://schemas.microsoft.com/office/powerpoint/2010/main" val="130204449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457200" y="1504950"/>
            <a:ext cx="6248400" cy="646331"/>
          </a:xfrm>
          <a:prstGeom prst="rect">
            <a:avLst/>
          </a:prstGeom>
        </p:spPr>
        <p:txBody>
          <a:bodyPr wrap="square">
            <a:spAutoFit/>
          </a:bodyPr>
          <a:lstStyle/>
          <a:p>
            <a:r>
              <a:rPr lang="en-US" sz="3600" dirty="0" smtClean="0"/>
              <a:t>bring </a:t>
            </a:r>
            <a:r>
              <a:rPr lang="en-US" sz="3600" dirty="0"/>
              <a:t>people along for the ride</a:t>
            </a:r>
          </a:p>
        </p:txBody>
      </p:sp>
    </p:spTree>
    <p:extLst>
      <p:ext uri="{BB962C8B-B14F-4D97-AF65-F5344CB8AC3E}">
        <p14:creationId xmlns:p14="http://schemas.microsoft.com/office/powerpoint/2010/main" val="1665204916"/>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33652132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more stuff</a:t>
            </a:r>
            <a:endParaRPr lang="en-US" dirty="0"/>
          </a:p>
        </p:txBody>
      </p:sp>
      <p:sp>
        <p:nvSpPr>
          <p:cNvPr id="3" name="Content Placeholder 2"/>
          <p:cNvSpPr>
            <a:spLocks noGrp="1"/>
          </p:cNvSpPr>
          <p:nvPr>
            <p:ph idx="1"/>
          </p:nvPr>
        </p:nvSpPr>
        <p:spPr/>
        <p:txBody>
          <a:bodyPr/>
          <a:lstStyle/>
          <a:p>
            <a:pPr>
              <a:lnSpc>
                <a:spcPct val="200000"/>
              </a:lnSpc>
            </a:pPr>
            <a:r>
              <a:rPr lang="en-US" sz="2000" u="sng" dirty="0">
                <a:hlinkClick r:id="rId2"/>
              </a:rPr>
              <a:t>http://arresteddevops.com/devops-culture-change</a:t>
            </a:r>
            <a:r>
              <a:rPr lang="en-US" sz="2000" u="sng" dirty="0" smtClean="0">
                <a:hlinkClick r:id="rId2"/>
              </a:rPr>
              <a:t>/</a:t>
            </a:r>
            <a:endParaRPr lang="en-US" sz="2000" u="sng" dirty="0" smtClean="0"/>
          </a:p>
          <a:p>
            <a:pPr>
              <a:lnSpc>
                <a:spcPct val="200000"/>
              </a:lnSpc>
            </a:pPr>
            <a:r>
              <a:rPr lang="en-US" sz="2000" u="sng" dirty="0">
                <a:hlinkClick r:id="rId3"/>
              </a:rPr>
              <a:t>https://</a:t>
            </a:r>
            <a:r>
              <a:rPr lang="en-US" sz="2000" u="sng" dirty="0" smtClean="0">
                <a:hlinkClick r:id="rId3"/>
              </a:rPr>
              <a:t>github.com/chef/devops-kungfu</a:t>
            </a:r>
            <a:endParaRPr lang="en-US" sz="2000" u="sng" dirty="0" smtClean="0"/>
          </a:p>
          <a:p>
            <a:pPr>
              <a:lnSpc>
                <a:spcPct val="200000"/>
              </a:lnSpc>
            </a:pPr>
            <a:r>
              <a:rPr lang="en-US" sz="2000" dirty="0"/>
              <a:t>@</a:t>
            </a:r>
            <a:r>
              <a:rPr lang="en-US" sz="2000" dirty="0" err="1"/>
              <a:t>mattstratton</a:t>
            </a:r>
            <a:r>
              <a:rPr lang="en-US" sz="2000" dirty="0"/>
              <a:t> on the </a:t>
            </a:r>
            <a:r>
              <a:rPr lang="en-US" sz="2000" dirty="0" smtClean="0"/>
              <a:t>twitters</a:t>
            </a:r>
          </a:p>
          <a:p>
            <a:pPr>
              <a:lnSpc>
                <a:spcPct val="200000"/>
              </a:lnSpc>
            </a:pPr>
            <a:r>
              <a:rPr lang="en-US" sz="2000" dirty="0">
                <a:hlinkClick r:id="rId4"/>
              </a:rPr>
              <a:t>https://</a:t>
            </a:r>
            <a:r>
              <a:rPr lang="en-US" sz="2000" dirty="0" err="1">
                <a:hlinkClick r:id="rId4"/>
              </a:rPr>
              <a:t>github.com</a:t>
            </a:r>
            <a:r>
              <a:rPr lang="en-US" sz="2000" dirty="0">
                <a:hlinkClick r:id="rId4"/>
              </a:rPr>
              <a:t>/</a:t>
            </a:r>
            <a:r>
              <a:rPr lang="en-US" sz="2000" dirty="0" err="1">
                <a:hlinkClick r:id="rId4"/>
              </a:rPr>
              <a:t>mattstratton</a:t>
            </a:r>
            <a:r>
              <a:rPr lang="en-US" sz="2000" dirty="0"/>
              <a:t> on the </a:t>
            </a:r>
            <a:r>
              <a:rPr lang="en-US" sz="2000" dirty="0" err="1"/>
              <a:t>githubs</a:t>
            </a:r>
            <a:endParaRPr lang="en-US" sz="2000" dirty="0" smtClean="0"/>
          </a:p>
        </p:txBody>
      </p:sp>
    </p:spTree>
    <p:extLst>
      <p:ext uri="{BB962C8B-B14F-4D97-AF65-F5344CB8AC3E}">
        <p14:creationId xmlns:p14="http://schemas.microsoft.com/office/powerpoint/2010/main" val="185775697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423207270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990600" y="2266950"/>
            <a:ext cx="5136919" cy="523220"/>
          </a:xfrm>
          <a:prstGeom prst="rect">
            <a:avLst/>
          </a:prstGeom>
        </p:spPr>
        <p:txBody>
          <a:bodyPr wrap="none">
            <a:spAutoFit/>
          </a:bodyPr>
          <a:lstStyle/>
          <a:p>
            <a:r>
              <a:rPr lang="en-US" sz="2800" dirty="0"/>
              <a:t>what is this </a:t>
            </a:r>
            <a:r>
              <a:rPr lang="en-US" sz="2800" dirty="0" err="1"/>
              <a:t>devops</a:t>
            </a:r>
            <a:r>
              <a:rPr lang="en-US" sz="2800" dirty="0"/>
              <a:t> thing anyway?</a:t>
            </a:r>
          </a:p>
        </p:txBody>
      </p:sp>
    </p:spTree>
    <p:extLst>
      <p:ext uri="{BB962C8B-B14F-4D97-AF65-F5344CB8AC3E}">
        <p14:creationId xmlns:p14="http://schemas.microsoft.com/office/powerpoint/2010/main" val="146983448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stretch>
            <a:fillRect/>
          </a:stretch>
        </p:blipFill>
        <p:spPr>
          <a:xfrm>
            <a:off x="25400" y="285750"/>
            <a:ext cx="6858000" cy="4404575"/>
          </a:xfrm>
          <a:prstGeom prst="rect">
            <a:avLst/>
          </a:prstGeom>
        </p:spPr>
      </p:pic>
    </p:spTree>
    <p:extLst>
      <p:ext uri="{BB962C8B-B14F-4D97-AF65-F5344CB8AC3E}">
        <p14:creationId xmlns:p14="http://schemas.microsoft.com/office/powerpoint/2010/main" val="157227696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52314" y="895350"/>
            <a:ext cx="6400886" cy="923330"/>
          </a:xfrm>
          <a:prstGeom prst="rect">
            <a:avLst/>
          </a:prstGeom>
        </p:spPr>
        <p:txBody>
          <a:bodyPr wrap="square">
            <a:spAutoFit/>
          </a:bodyPr>
          <a:lstStyle/>
          <a:p>
            <a:r>
              <a:rPr lang="en-US" dirty="0"/>
              <a:t>“</a:t>
            </a:r>
            <a:r>
              <a:rPr lang="en-US" cap="all" dirty="0"/>
              <a:t>A CULTURAL AND PROFESSIONAL MOVEMENT, FOCUSED ON HOW WE BUILD AND OPERATE HIGH VELOCITY ORGANIZATIONS, BORN FROM THE EXPERIENCES OF ITS PRACTITIONERS</a:t>
            </a:r>
            <a:r>
              <a:rPr lang="en-US" dirty="0"/>
              <a:t>.” </a:t>
            </a:r>
          </a:p>
        </p:txBody>
      </p:sp>
      <p:sp>
        <p:nvSpPr>
          <p:cNvPr id="4" name="Rectangle 3"/>
          <p:cNvSpPr/>
          <p:nvPr/>
        </p:nvSpPr>
        <p:spPr>
          <a:xfrm>
            <a:off x="4204927" y="1818680"/>
            <a:ext cx="2014847" cy="369332"/>
          </a:xfrm>
          <a:prstGeom prst="rect">
            <a:avLst/>
          </a:prstGeom>
        </p:spPr>
        <p:txBody>
          <a:bodyPr wrap="none">
            <a:spAutoFit/>
          </a:bodyPr>
          <a:lstStyle/>
          <a:p>
            <a:r>
              <a:rPr lang="en-US" dirty="0"/>
              <a:t>–Chef Style </a:t>
            </a:r>
            <a:r>
              <a:rPr lang="en-US" dirty="0" err="1"/>
              <a:t>DevOps</a:t>
            </a:r>
            <a:endParaRPr lang="en-US" dirty="0"/>
          </a:p>
        </p:txBody>
      </p:sp>
      <p:sp>
        <p:nvSpPr>
          <p:cNvPr id="6" name="Rectangle 5"/>
          <p:cNvSpPr/>
          <p:nvPr/>
        </p:nvSpPr>
        <p:spPr>
          <a:xfrm>
            <a:off x="3574723" y="4248150"/>
            <a:ext cx="3275256" cy="369332"/>
          </a:xfrm>
          <a:prstGeom prst="rect">
            <a:avLst/>
          </a:prstGeom>
        </p:spPr>
        <p:txBody>
          <a:bodyPr wrap="none">
            <a:spAutoFit/>
          </a:bodyPr>
          <a:lstStyle/>
          <a:p>
            <a:r>
              <a:rPr lang="en-US" dirty="0">
                <a:solidFill>
                  <a:srgbClr val="000000"/>
                </a:solidFill>
                <a:latin typeface="Helvetica-Light" charset="0"/>
              </a:rPr>
              <a:t>https://</a:t>
            </a:r>
            <a:r>
              <a:rPr lang="en-US" dirty="0" err="1">
                <a:solidFill>
                  <a:srgbClr val="000000"/>
                </a:solidFill>
                <a:latin typeface="Helvetica-Light" charset="0"/>
              </a:rPr>
              <a:t>youtu.be</a:t>
            </a:r>
            <a:r>
              <a:rPr lang="en-US" dirty="0">
                <a:solidFill>
                  <a:srgbClr val="000000"/>
                </a:solidFill>
                <a:latin typeface="Helvetica-Light" charset="0"/>
              </a:rPr>
              <a:t>/_</a:t>
            </a:r>
            <a:r>
              <a:rPr lang="en-US" dirty="0" err="1">
                <a:solidFill>
                  <a:srgbClr val="000000"/>
                </a:solidFill>
                <a:latin typeface="Helvetica-Light" charset="0"/>
              </a:rPr>
              <a:t>DEToXsgrPc</a:t>
            </a:r>
            <a:endParaRPr lang="en-US" dirty="0"/>
          </a:p>
        </p:txBody>
      </p:sp>
      <p:pic>
        <p:nvPicPr>
          <p:cNvPr id="8" name="Picture 7" descr="bumpit.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2188012"/>
            <a:ext cx="3352800" cy="1888744"/>
          </a:xfrm>
          <a:prstGeom prst="rect">
            <a:avLst/>
          </a:prstGeom>
        </p:spPr>
      </p:pic>
    </p:spTree>
    <p:extLst>
      <p:ext uri="{BB962C8B-B14F-4D97-AF65-F5344CB8AC3E}">
        <p14:creationId xmlns:p14="http://schemas.microsoft.com/office/powerpoint/2010/main" val="515530019"/>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Five Love Languages</a:t>
            </a:r>
            <a:endParaRPr lang="en-US" dirty="0"/>
          </a:p>
        </p:txBody>
      </p:sp>
      <p:pic>
        <p:nvPicPr>
          <p:cNvPr id="3" name="Picture 2"/>
          <p:cNvPicPr>
            <a:picLocks noChangeAspect="1"/>
          </p:cNvPicPr>
          <p:nvPr/>
        </p:nvPicPr>
        <p:blipFill>
          <a:blip r:embed="rId3"/>
          <a:stretch>
            <a:fillRect/>
          </a:stretch>
        </p:blipFill>
        <p:spPr>
          <a:xfrm>
            <a:off x="2590800" y="1504950"/>
            <a:ext cx="2210153" cy="3409950"/>
          </a:xfrm>
          <a:prstGeom prst="rect">
            <a:avLst/>
          </a:prstGeom>
        </p:spPr>
      </p:pic>
    </p:spTree>
    <p:extLst>
      <p:ext uri="{BB962C8B-B14F-4D97-AF65-F5344CB8AC3E}">
        <p14:creationId xmlns:p14="http://schemas.microsoft.com/office/powerpoint/2010/main" val="4387923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81000" y="666750"/>
            <a:ext cx="6172200" cy="845344"/>
          </a:xfrm>
        </p:spPr>
        <p:txBody>
          <a:bodyPr/>
          <a:lstStyle/>
          <a:p>
            <a:r>
              <a:rPr lang="en-US" dirty="0" smtClean="0"/>
              <a:t>What does this have to do with </a:t>
            </a:r>
            <a:r>
              <a:rPr lang="en-US" smtClean="0"/>
              <a:t>shipping software?</a:t>
            </a:r>
            <a:endParaRPr lang="en-US"/>
          </a:p>
        </p:txBody>
      </p:sp>
      <p:sp>
        <p:nvSpPr>
          <p:cNvPr id="3" name="Rectangle 2"/>
          <p:cNvSpPr/>
          <p:nvPr/>
        </p:nvSpPr>
        <p:spPr>
          <a:xfrm>
            <a:off x="1897658" y="2343150"/>
            <a:ext cx="3138884" cy="1323439"/>
          </a:xfrm>
          <a:prstGeom prst="rect">
            <a:avLst/>
          </a:prstGeom>
        </p:spPr>
        <p:txBody>
          <a:bodyPr wrap="square">
            <a:spAutoFit/>
          </a:bodyPr>
          <a:lstStyle/>
          <a:p>
            <a:r>
              <a:rPr lang="en-US" sz="8000" dirty="0"/>
              <a:t>CALMS</a:t>
            </a:r>
          </a:p>
        </p:txBody>
      </p:sp>
    </p:spTree>
    <p:extLst>
      <p:ext uri="{BB962C8B-B14F-4D97-AF65-F5344CB8AC3E}">
        <p14:creationId xmlns:p14="http://schemas.microsoft.com/office/powerpoint/2010/main" val="1504569917"/>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p:cNvSpPr/>
          <p:nvPr/>
        </p:nvSpPr>
        <p:spPr>
          <a:xfrm>
            <a:off x="1981200" y="1885950"/>
            <a:ext cx="2838469" cy="1200329"/>
          </a:xfrm>
          <a:prstGeom prst="rect">
            <a:avLst/>
          </a:prstGeom>
        </p:spPr>
        <p:txBody>
          <a:bodyPr wrap="none">
            <a:spAutoFit/>
          </a:bodyPr>
          <a:lstStyle/>
          <a:p>
            <a:r>
              <a:rPr lang="en-US" sz="7200" dirty="0" smtClean="0"/>
              <a:t>culture</a:t>
            </a:r>
            <a:endParaRPr lang="en-US" sz="7200" dirty="0"/>
          </a:p>
        </p:txBody>
      </p:sp>
    </p:spTree>
    <p:extLst>
      <p:ext uri="{BB962C8B-B14F-4D97-AF65-F5344CB8AC3E}">
        <p14:creationId xmlns:p14="http://schemas.microsoft.com/office/powerpoint/2010/main" val="1665947468"/>
      </p:ext>
    </p:extLst>
  </p:cSld>
  <p:clrMapOvr>
    <a:masterClrMapping/>
  </p:clrMapOvr>
  <p:timing>
    <p:tnLst>
      <p:par>
        <p:cTn id="1" dur="indefinite" restart="never" nodeType="tmRoot"/>
      </p:par>
    </p:tnLst>
  </p:timing>
</p:sld>
</file>

<file path=ppt/theme/theme1.xml><?xml version="1.0" encoding="utf-8"?>
<a:theme xmlns:a="http://schemas.openxmlformats.org/drawingml/2006/main" name="ALM Confernce 2013 - Slide Masters">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Presentation1" id="{66D8A538-F8B8-4983-B91E-D1191CA6065A}" vid="{6F930C1C-A474-4893-A6CA-D4DB240437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17EA545F663CF9458BE411E09EF81F91" ma:contentTypeVersion="1" ma:contentTypeDescription="Create a new document." ma:contentTypeScope="" ma:versionID="1694e39bf9b26240dc7285e4accd5df8">
  <xsd:schema xmlns:xsd="http://www.w3.org/2001/XMLSchema" xmlns:xs="http://www.w3.org/2001/XMLSchema" xmlns:p="http://schemas.microsoft.com/office/2006/metadata/properties" xmlns:ns3="2cb0c376-3fab-415d-81c4-4123f4ac39e8" targetNamespace="http://schemas.microsoft.com/office/2006/metadata/properties" ma:root="true" ma:fieldsID="e70d79d5e778a924f889bf76bd96ee13" ns3:_="">
    <xsd:import namespace="2cb0c376-3fab-415d-81c4-4123f4ac39e8"/>
    <xsd:element name="properties">
      <xsd:complexType>
        <xsd:sequence>
          <xsd:element name="documentManagement">
            <xsd:complexType>
              <xsd:all>
                <xsd:element ref="ns3:SharedWithUser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cb0c376-3fab-415d-81c4-4123f4ac39e8"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3A492141-BCCB-41B0-ADA6-DF44DD78554C}">
  <ds:schemaRefs>
    <ds:schemaRef ds:uri="http://purl.org/dc/dcmitype/"/>
    <ds:schemaRef ds:uri="http://schemas.openxmlformats.org/package/2006/metadata/core-properties"/>
    <ds:schemaRef ds:uri="2cb0c376-3fab-415d-81c4-4123f4ac39e8"/>
    <ds:schemaRef ds:uri="http://schemas.microsoft.com/office/2006/documentManagement/types"/>
    <ds:schemaRef ds:uri="http://purl.org/dc/terms/"/>
    <ds:schemaRef ds:uri="http://schemas.microsoft.com/office/2006/metadata/properties"/>
    <ds:schemaRef ds:uri="http://purl.org/dc/elements/1.1/"/>
    <ds:schemaRef ds:uri="http://www.w3.org/XML/1998/namespace"/>
    <ds:schemaRef ds:uri="http://schemas.microsoft.com/office/infopath/2007/PartnerControls"/>
  </ds:schemaRefs>
</ds:datastoreItem>
</file>

<file path=customXml/itemProps2.xml><?xml version="1.0" encoding="utf-8"?>
<ds:datastoreItem xmlns:ds="http://schemas.openxmlformats.org/officeDocument/2006/customXml" ds:itemID="{11E9992B-AD27-4E4C-A71D-E9DA9BF8C3E1}">
  <ds:schemaRefs>
    <ds:schemaRef ds:uri="http://schemas.microsoft.com/sharepoint/v3/contenttype/forms"/>
  </ds:schemaRefs>
</ds:datastoreItem>
</file>

<file path=customXml/itemProps3.xml><?xml version="1.0" encoding="utf-8"?>
<ds:datastoreItem xmlns:ds="http://schemas.openxmlformats.org/officeDocument/2006/customXml" ds:itemID="{C93E5C9B-4D06-42A6-B522-F33FDD4785D5}">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2cb0c376-3fab-415d-81c4-4123f4ac39e8"/>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ALM%20Forum%202015%20Speaker%20Template</Template>
  <TotalTime>2157</TotalTime>
  <Words>1570</Words>
  <Application>Microsoft Macintosh PowerPoint</Application>
  <PresentationFormat>Custom</PresentationFormat>
  <Paragraphs>132</Paragraphs>
  <Slides>33</Slides>
  <Notes>24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33</vt:i4>
      </vt:variant>
    </vt:vector>
  </HeadingPairs>
  <TitlesOfParts>
    <vt:vector size="40" baseType="lpstr">
      <vt:lpstr>Calibri</vt:lpstr>
      <vt:lpstr>Century Gothic</vt:lpstr>
      <vt:lpstr>Corbel</vt:lpstr>
      <vt:lpstr>Helvetica-Light</vt:lpstr>
      <vt:lpstr>Tahoma</vt:lpstr>
      <vt:lpstr>Arial</vt:lpstr>
      <vt:lpstr>ALM Confernce 2013 - Slide Masters</vt:lpstr>
      <vt:lpstr>PowerPoint Presentation</vt:lpstr>
      <vt:lpstr>The Five Love Languages of DevOps</vt:lpstr>
      <vt:lpstr>PowerPoint Presentation</vt:lpstr>
      <vt:lpstr>PowerPoint Presentation</vt:lpstr>
      <vt:lpstr>PowerPoint Presentation</vt:lpstr>
      <vt:lpstr>PowerPoint Presentation</vt:lpstr>
      <vt:lpstr>The Five Love Languages</vt:lpstr>
      <vt:lpstr>What does this have to do with shipping software?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DiSC</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more stuff</vt:lpstr>
      <vt:lpstr>PowerPoint Presentation</vt:lpstr>
    </vt:vector>
  </TitlesOfParts>
  <Company>Guided Design</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Slide Master</dc:subject>
  <dc:creator>Keith Pleas</dc:creator>
  <dc:description>Copyright © 2014 Guided Design
All Rights Reserved.</dc:description>
  <cp:lastModifiedBy>Matt Stratton</cp:lastModifiedBy>
  <cp:revision>23</cp:revision>
  <dcterms:created xsi:type="dcterms:W3CDTF">2015-02-17T16:05:22Z</dcterms:created>
  <dcterms:modified xsi:type="dcterms:W3CDTF">2015-05-20T18:29:53Z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MyDocuments">
    <vt:bool>true</vt:bool>
  </property>
  <property fmtid="{D5CDD505-2E9C-101B-9397-08002B2CF9AE}" pid="3" name="ContentTypeId">
    <vt:lpwstr>0x01010017EA545F663CF9458BE411E09EF81F91</vt:lpwstr>
  </property>
</Properties>
</file>

<file path=docProps/thumbnail.jpeg>
</file>